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0"/>
  </p:notesMasterIdLst>
  <p:sldIdLst>
    <p:sldId id="256" r:id="rId2"/>
    <p:sldId id="270" r:id="rId3"/>
    <p:sldId id="268" r:id="rId4"/>
    <p:sldId id="262" r:id="rId5"/>
    <p:sldId id="266" r:id="rId6"/>
    <p:sldId id="267" r:id="rId7"/>
    <p:sldId id="263" r:id="rId8"/>
    <p:sldId id="264" r:id="rId9"/>
    <p:sldId id="265" r:id="rId10"/>
    <p:sldId id="271" r:id="rId11"/>
    <p:sldId id="272" r:id="rId12"/>
    <p:sldId id="273" r:id="rId13"/>
    <p:sldId id="274" r:id="rId14"/>
    <p:sldId id="275" r:id="rId15"/>
    <p:sldId id="276" r:id="rId16"/>
    <p:sldId id="278" r:id="rId17"/>
    <p:sldId id="280" r:id="rId18"/>
    <p:sldId id="281" r:id="rId19"/>
    <p:sldId id="279" r:id="rId20"/>
    <p:sldId id="287" r:id="rId21"/>
    <p:sldId id="282" r:id="rId22"/>
    <p:sldId id="283" r:id="rId23"/>
    <p:sldId id="285" r:id="rId24"/>
    <p:sldId id="330" r:id="rId25"/>
    <p:sldId id="289" r:id="rId26"/>
    <p:sldId id="290" r:id="rId27"/>
    <p:sldId id="291" r:id="rId28"/>
    <p:sldId id="292" r:id="rId29"/>
    <p:sldId id="293" r:id="rId30"/>
    <p:sldId id="295" r:id="rId31"/>
    <p:sldId id="296" r:id="rId32"/>
    <p:sldId id="300" r:id="rId33"/>
    <p:sldId id="358" r:id="rId34"/>
    <p:sldId id="334" r:id="rId35"/>
    <p:sldId id="301" r:id="rId36"/>
    <p:sldId id="288" r:id="rId37"/>
    <p:sldId id="297" r:id="rId38"/>
    <p:sldId id="299" r:id="rId39"/>
    <p:sldId id="332" r:id="rId40"/>
    <p:sldId id="331" r:id="rId41"/>
    <p:sldId id="333" r:id="rId42"/>
    <p:sldId id="298" r:id="rId43"/>
    <p:sldId id="286" r:id="rId44"/>
    <p:sldId id="302" r:id="rId45"/>
    <p:sldId id="305" r:id="rId46"/>
    <p:sldId id="311" r:id="rId47"/>
    <p:sldId id="306" r:id="rId48"/>
    <p:sldId id="307" r:id="rId49"/>
    <p:sldId id="303" r:id="rId50"/>
    <p:sldId id="304" r:id="rId51"/>
    <p:sldId id="308" r:id="rId52"/>
    <p:sldId id="313" r:id="rId53"/>
    <p:sldId id="309" r:id="rId54"/>
    <p:sldId id="310" r:id="rId55"/>
    <p:sldId id="312" r:id="rId56"/>
    <p:sldId id="314" r:id="rId57"/>
    <p:sldId id="315" r:id="rId58"/>
    <p:sldId id="318" r:id="rId59"/>
    <p:sldId id="317" r:id="rId60"/>
    <p:sldId id="319" r:id="rId61"/>
    <p:sldId id="320" r:id="rId62"/>
    <p:sldId id="321" r:id="rId63"/>
    <p:sldId id="322" r:id="rId64"/>
    <p:sldId id="323" r:id="rId65"/>
    <p:sldId id="324" r:id="rId66"/>
    <p:sldId id="325" r:id="rId67"/>
    <p:sldId id="327" r:id="rId68"/>
    <p:sldId id="328" r:id="rId69"/>
    <p:sldId id="329" r:id="rId70"/>
    <p:sldId id="361" r:id="rId71"/>
    <p:sldId id="326" r:id="rId72"/>
    <p:sldId id="335" r:id="rId73"/>
    <p:sldId id="336" r:id="rId74"/>
    <p:sldId id="337" r:id="rId75"/>
    <p:sldId id="338" r:id="rId76"/>
    <p:sldId id="339" r:id="rId77"/>
    <p:sldId id="340" r:id="rId78"/>
    <p:sldId id="341" r:id="rId79"/>
    <p:sldId id="342" r:id="rId80"/>
    <p:sldId id="343" r:id="rId81"/>
    <p:sldId id="345" r:id="rId82"/>
    <p:sldId id="346" r:id="rId83"/>
    <p:sldId id="347" r:id="rId84"/>
    <p:sldId id="348" r:id="rId85"/>
    <p:sldId id="344" r:id="rId86"/>
    <p:sldId id="349" r:id="rId87"/>
    <p:sldId id="350" r:id="rId88"/>
    <p:sldId id="351" r:id="rId89"/>
    <p:sldId id="352" r:id="rId90"/>
    <p:sldId id="353" r:id="rId91"/>
    <p:sldId id="362" r:id="rId92"/>
    <p:sldId id="363" r:id="rId93"/>
    <p:sldId id="364" r:id="rId94"/>
    <p:sldId id="365" r:id="rId95"/>
    <p:sldId id="366" r:id="rId96"/>
    <p:sldId id="367" r:id="rId97"/>
    <p:sldId id="368" r:id="rId98"/>
    <p:sldId id="369" r:id="rId99"/>
    <p:sldId id="370" r:id="rId100"/>
    <p:sldId id="371" r:id="rId101"/>
    <p:sldId id="372" r:id="rId102"/>
    <p:sldId id="373" r:id="rId103"/>
    <p:sldId id="374" r:id="rId104"/>
    <p:sldId id="375" r:id="rId105"/>
    <p:sldId id="376" r:id="rId106"/>
    <p:sldId id="377" r:id="rId107"/>
    <p:sldId id="378" r:id="rId108"/>
    <p:sldId id="379" r:id="rId109"/>
    <p:sldId id="380" r:id="rId110"/>
    <p:sldId id="381" r:id="rId111"/>
    <p:sldId id="382" r:id="rId112"/>
    <p:sldId id="383" r:id="rId113"/>
    <p:sldId id="384" r:id="rId114"/>
    <p:sldId id="385" r:id="rId115"/>
    <p:sldId id="386" r:id="rId116"/>
    <p:sldId id="387" r:id="rId117"/>
    <p:sldId id="388" r:id="rId118"/>
    <p:sldId id="389" r:id="rId119"/>
    <p:sldId id="390" r:id="rId120"/>
    <p:sldId id="391" r:id="rId121"/>
    <p:sldId id="392" r:id="rId122"/>
    <p:sldId id="393" r:id="rId123"/>
    <p:sldId id="394" r:id="rId124"/>
    <p:sldId id="395" r:id="rId125"/>
    <p:sldId id="396" r:id="rId126"/>
    <p:sldId id="397" r:id="rId127"/>
    <p:sldId id="354" r:id="rId128"/>
    <p:sldId id="355" r:id="rId129"/>
    <p:sldId id="356" r:id="rId130"/>
    <p:sldId id="357" r:id="rId131"/>
    <p:sldId id="398" r:id="rId132"/>
    <p:sldId id="399" r:id="rId133"/>
    <p:sldId id="400" r:id="rId134"/>
    <p:sldId id="401" r:id="rId135"/>
    <p:sldId id="402" r:id="rId136"/>
    <p:sldId id="403" r:id="rId137"/>
    <p:sldId id="359" r:id="rId138"/>
    <p:sldId id="360" r:id="rId139"/>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3" d="100"/>
          <a:sy n="73" d="100"/>
        </p:scale>
        <p:origin x="-1037" y="-83"/>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80789D-EFB6-4516-9AAE-D421E87DBE69}" type="datetimeFigureOut">
              <a:rPr lang="zh-TW" altLang="en-US" smtClean="0"/>
              <a:t>2020/6/14</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AF65EC-8A7B-4287-8EB7-986317F1B274}" type="slidenum">
              <a:rPr lang="zh-TW" altLang="en-US" smtClean="0"/>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91</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100</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101</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102</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103</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104</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105</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106</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107</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108</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109</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92</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110</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111</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112</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113</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114</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115</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116</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117</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118</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119</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93</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120</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121</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122</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123</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124</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125</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126</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131</a:t>
            </a:fld>
            <a:endParaRPr lang="en-US" dirty="0"/>
          </a:p>
        </p:txBody>
      </p:sp>
    </p:spTree>
    <p:extLst>
      <p:ext uri="{BB962C8B-B14F-4D97-AF65-F5344CB8AC3E}">
        <p14:creationId xmlns:p14="http://schemas.microsoft.com/office/powerpoint/2010/main" xmlns="" val="939565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94</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95</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96</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97</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98</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99</a:t>
            </a:fld>
            <a:endParaRPr lang="en-US" dirty="0"/>
          </a:p>
        </p:txBody>
      </p:sp>
    </p:spTree>
    <p:extLst>
      <p:ext uri="{BB962C8B-B14F-4D97-AF65-F5344CB8AC3E}">
        <p14:creationId xmlns:p14="http://schemas.microsoft.com/office/powerpoint/2010/main" xmlns="" val="2659555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2E6596F4-AE4E-4C41-BB56-F07530BF7051}" type="datetimeFigureOut">
              <a:rPr lang="zh-TW" altLang="en-US" smtClean="0"/>
              <a:pPr/>
              <a:t>2020/6/14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CDE3A73-047D-4D68-9E37-546E10A2D6C7}"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2E6596F4-AE4E-4C41-BB56-F07530BF7051}" type="datetimeFigureOut">
              <a:rPr lang="zh-TW" altLang="en-US" smtClean="0"/>
              <a:pPr/>
              <a:t>2020/6/14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CDE3A73-047D-4D68-9E37-546E10A2D6C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2E6596F4-AE4E-4C41-BB56-F07530BF7051}" type="datetimeFigureOut">
              <a:rPr lang="zh-TW" altLang="en-US" smtClean="0"/>
              <a:pPr/>
              <a:t>2020/6/14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CDE3A73-047D-4D68-9E37-546E10A2D6C7}" type="slidenum">
              <a:rPr lang="zh-TW" altLang="en-US" smtClean="0"/>
              <a:pPr/>
              <a:t>‹#›</a:t>
            </a:fld>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ColTx">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F30C84A2-23CF-44F5-B813-5187ED5C7D1C}" type="datetimeFigureOut">
              <a:rPr kumimoji="0" lang="en-US" sz="1200" smtClean="0">
                <a:solidFill>
                  <a:schemeClr val="tx2"/>
                </a:solidFill>
              </a:rPr>
              <a:pPr/>
              <a:t>6/14/2020</a:t>
            </a:fld>
            <a:endParaRPr kumimoji="0" lang="en-US" dirty="0"/>
          </a:p>
        </p:txBody>
      </p:sp>
      <p:sp>
        <p:nvSpPr>
          <p:cNvPr id="5" name="Rectangle 4"/>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6" name="Rectangle 5"/>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2E6596F4-AE4E-4C41-BB56-F07530BF7051}" type="datetimeFigureOut">
              <a:rPr lang="zh-TW" altLang="en-US" smtClean="0"/>
              <a:pPr/>
              <a:t>2020/6/14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CDE3A73-047D-4D68-9E37-546E10A2D6C7}"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2E6596F4-AE4E-4C41-BB56-F07530BF7051}" type="datetimeFigureOut">
              <a:rPr lang="zh-TW" altLang="en-US" smtClean="0"/>
              <a:pPr/>
              <a:t>2020/6/14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CDE3A73-047D-4D68-9E37-546E10A2D6C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2E6596F4-AE4E-4C41-BB56-F07530BF7051}" type="datetimeFigureOut">
              <a:rPr lang="zh-TW" altLang="en-US" smtClean="0"/>
              <a:pPr/>
              <a:t>2020/6/14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CDE3A73-047D-4D68-9E37-546E10A2D6C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2E6596F4-AE4E-4C41-BB56-F07530BF7051}" type="datetimeFigureOut">
              <a:rPr lang="zh-TW" altLang="en-US" smtClean="0"/>
              <a:pPr/>
              <a:t>2020/6/14</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CDE3A73-047D-4D68-9E37-546E10A2D6C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2E6596F4-AE4E-4C41-BB56-F07530BF7051}" type="datetimeFigureOut">
              <a:rPr lang="zh-TW" altLang="en-US" smtClean="0"/>
              <a:pPr/>
              <a:t>2020/6/14</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CDE3A73-047D-4D68-9E37-546E10A2D6C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2E6596F4-AE4E-4C41-BB56-F07530BF7051}" type="datetimeFigureOut">
              <a:rPr lang="zh-TW" altLang="en-US" smtClean="0"/>
              <a:pPr/>
              <a:t>2020/6/14</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CDE3A73-047D-4D68-9E37-546E10A2D6C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2E6596F4-AE4E-4C41-BB56-F07530BF7051}" type="datetimeFigureOut">
              <a:rPr lang="zh-TW" altLang="en-US" smtClean="0"/>
              <a:pPr/>
              <a:t>2020/6/14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CDE3A73-047D-4D68-9E37-546E10A2D6C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2E6596F4-AE4E-4C41-BB56-F07530BF7051}" type="datetimeFigureOut">
              <a:rPr lang="zh-TW" altLang="en-US" smtClean="0"/>
              <a:pPr/>
              <a:t>2020/6/14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CDE3A73-047D-4D68-9E37-546E10A2D6C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6596F4-AE4E-4C41-BB56-F07530BF7051}" type="datetimeFigureOut">
              <a:rPr lang="zh-TW" altLang="en-US" smtClean="0"/>
              <a:pPr/>
              <a:t>2020/6/14</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E3A73-047D-4D68-9E37-546E10A2D6C7}"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hyperlink" Target="https://zh.wikipedia.org/wiki/%E5%8F%8D%E5%90%91%E4%BC%A0%E6%92%AD%E7%AE%97%E6%B3%95" TargetMode="External"/><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hyperlink" Target="https://dumps.wikimedia.org/zhwiki/20200601/" TargetMode="External"/><Relationship Id="rId2" Type="http://schemas.openxmlformats.org/officeDocument/2006/relationships/hyperlink" Target="https://zh.wikipedia.org/wiki/Wikipedia:%E6%95%B0%E6%8D%AE%E5%BA%93%E4%B8%8B%E8%BD%BD" TargetMode="Externa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8" Type="http://schemas.openxmlformats.org/officeDocument/2006/relationships/hyperlink" Target="https://www.cnblogs.com/pinard/p/7160330.html" TargetMode="External"/><Relationship Id="rId3" Type="http://schemas.openxmlformats.org/officeDocument/2006/relationships/hyperlink" Target="https://hackmd.io/@allen108108/SJ42exwlH" TargetMode="External"/><Relationship Id="rId7" Type="http://schemas.openxmlformats.org/officeDocument/2006/relationships/hyperlink" Target="https://blog.csdn.net/sun_brother/article/details/80350062?depth_1-utm_source=distribute.pc_relevant.none-task-blog-BlogCommendFromBaidu-2&amp;utm_source=distribute.pc_relevant.none-task-blog-BlogCommendFromBaidu-2" TargetMode="External"/><Relationship Id="rId2" Type="http://schemas.openxmlformats.org/officeDocument/2006/relationships/hyperlink" Target="https://blog.csdn.net/scotfield_msn/article/details/69075227" TargetMode="External"/><Relationship Id="rId1" Type="http://schemas.openxmlformats.org/officeDocument/2006/relationships/slideLayout" Target="../slideLayouts/slideLayout2.xml"/><Relationship Id="rId6" Type="http://schemas.openxmlformats.org/officeDocument/2006/relationships/hyperlink" Target="https://blog.csdn.net/a635661820/article/details/43906731" TargetMode="External"/><Relationship Id="rId5" Type="http://schemas.openxmlformats.org/officeDocument/2006/relationships/hyperlink" Target="https://medium.com/%E6%89%8B%E5%AF%AB%E7%AD%86%E8%A8%98/%E8%87%AA%E7%84%B6%E8%AA%9E%E8%A8%80%E8%99%95%E7%90%86-%E4%BD%BF%E7%94%A8-n-gram-%E5%AF%A6%E7%8F%BE%E8%BC%B8%E5%85%A5%E6%96%87%E5%AD%97%E9%A0%90%E6%B8%AC-10ac622aab7a" TargetMode="External"/><Relationship Id="rId4" Type="http://schemas.openxmlformats.org/officeDocument/2006/relationships/hyperlink" Target="https://www.jianshu.com/p/2a76b7d3126b" TargetMode="External"/><Relationship Id="rId9" Type="http://schemas.openxmlformats.org/officeDocument/2006/relationships/hyperlink" Target="https://blog.csdn.net/sinat_33741547/article/details/78744723?depth_1-utm_source=distribute.pc_relevant.none-task-blog-BlogCommendFromBaidu-1&amp;utm_source=distribute.pc_relevant.none-task-blog-BlogCommendFromBaidu-1" TargetMode="External"/></Relationships>
</file>

<file path=ppt/slides/_rels/slide138.xml.rels><?xml version="1.0" encoding="UTF-8" standalone="yes"?>
<Relationships xmlns="http://schemas.openxmlformats.org/package/2006/relationships"><Relationship Id="rId8" Type="http://schemas.openxmlformats.org/officeDocument/2006/relationships/hyperlink" Target="http://b014.hchs.hc.edu.tw/ezfiles/14/1014/img/164/409339189.pdf" TargetMode="External"/><Relationship Id="rId3" Type="http://schemas.openxmlformats.org/officeDocument/2006/relationships/hyperlink" Target="https://zhuanlan.zhihu.com/p/40096816" TargetMode="External"/><Relationship Id="rId7" Type="http://schemas.openxmlformats.org/officeDocument/2006/relationships/hyperlink" Target="http://blog.udn.com/nilnimest/124668370" TargetMode="External"/><Relationship Id="rId2" Type="http://schemas.openxmlformats.org/officeDocument/2006/relationships/hyperlink" Target="http://blog.pluskid.org/?p=361" TargetMode="External"/><Relationship Id="rId1" Type="http://schemas.openxmlformats.org/officeDocument/2006/relationships/slideLayout" Target="../slideLayouts/slideLayout2.xml"/><Relationship Id="rId6" Type="http://schemas.openxmlformats.org/officeDocument/2006/relationships/hyperlink" Target="https://cutejaneii.wordpress.com/2018/03/16/python-14-%E8%A8%93%E7%B7%B4word2vec-%E4%BD%BF%E7%94%A8%E8%87%AA%E5%AE%9A%E8%AA%9E%E6%96%99%E5%BA%AB/" TargetMode="External"/><Relationship Id="rId5" Type="http://schemas.openxmlformats.org/officeDocument/2006/relationships/hyperlink" Target="https://github.com/Alex-CHUN-YU/Word2vec" TargetMode="External"/><Relationship Id="rId10" Type="http://schemas.openxmlformats.org/officeDocument/2006/relationships/hyperlink" Target="https://zhuanlan.zhihu.com/p/43453548" TargetMode="External"/><Relationship Id="rId4" Type="http://schemas.openxmlformats.org/officeDocument/2006/relationships/hyperlink" Target="http://zh.gluon.ai/chapter_natural-language-processing/word2vec.html" TargetMode="External"/><Relationship Id="rId9" Type="http://schemas.openxmlformats.org/officeDocument/2006/relationships/hyperlink" Target="https://zh.wikipedia.org/wiki/%E8%B4%9D%E5%8F%B6%E6%96%AF%E5%AE%9A%E7%90%86"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en.wikipedia.org/wiki/Bioinformatics" TargetMode="External"/><Relationship Id="rId2" Type="http://schemas.openxmlformats.org/officeDocument/2006/relationships/hyperlink" Target="http://en.wikipedia.org/wiki/Speech_recognition"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www.linkedin.com/in/tomas-mikolov-59831188"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hyperlink" Target="https://fasttext.cc/"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b="1" dirty="0" smtClean="0"/>
              <a:t>Word Embeddings</a:t>
            </a:r>
            <a:endParaRPr lang="zh-TW" altLang="en-US" b="1" dirty="0"/>
          </a:p>
        </p:txBody>
      </p:sp>
      <p:sp>
        <p:nvSpPr>
          <p:cNvPr id="3" name="副標題 2"/>
          <p:cNvSpPr>
            <a:spLocks noGrp="1"/>
          </p:cNvSpPr>
          <p:nvPr>
            <p:ph type="subTitle" idx="1"/>
          </p:nvPr>
        </p:nvSpPr>
        <p:spPr/>
        <p:txBody>
          <a:bodyPr/>
          <a:lstStyle/>
          <a:p>
            <a:endParaRPr lang="zh-TW"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55576" y="2492896"/>
            <a:ext cx="7772400" cy="1470025"/>
          </a:xfrm>
        </p:spPr>
        <p:txBody>
          <a:bodyPr/>
          <a:lstStyle/>
          <a:p>
            <a:r>
              <a:rPr lang="en-US" altLang="zh-TW" b="1" dirty="0" smtClean="0"/>
              <a:t>Word Representation</a:t>
            </a:r>
            <a:endParaRPr lang="zh-TW" altLang="en-US" b="1"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762000" y="1676400"/>
            <a:ext cx="8077200" cy="3170099"/>
          </a:xfrm>
          <a:prstGeom prst="rect">
            <a:avLst/>
          </a:prstGeom>
          <a:noFill/>
        </p:spPr>
        <p:txBody>
          <a:bodyPr wrap="square" rtlCol="0">
            <a:spAutoFit/>
          </a:bodyPr>
          <a:lstStyle/>
          <a:p>
            <a:pPr marL="361950" indent="-361950">
              <a:buFont typeface="Arial" panose="020B0604020202020204" pitchFamily="34" charset="0"/>
              <a:buChar char="•"/>
            </a:pPr>
            <a:r>
              <a:rPr lang="zh-TW" altLang="en-US" sz="4000" b="1" dirty="0" smtClean="0"/>
              <a:t>隱藏層的啟動函數是線性的</a:t>
            </a:r>
            <a:endParaRPr lang="en-US" altLang="zh-TW" sz="4000" b="1" dirty="0" smtClean="0"/>
          </a:p>
          <a:p>
            <a:pPr marL="361950" indent="-361950">
              <a:buFont typeface="Arial" panose="020B0604020202020204" pitchFamily="34" charset="0"/>
              <a:buChar char="•"/>
            </a:pPr>
            <a:r>
              <a:rPr lang="zh-TW" altLang="en-US" sz="4000" dirty="0" smtClean="0"/>
              <a:t>沒做任何處理</a:t>
            </a:r>
            <a:endParaRPr lang="en-US" altLang="zh-TW" sz="4000" dirty="0" smtClean="0"/>
          </a:p>
          <a:p>
            <a:pPr marL="361950" indent="-361950">
              <a:buFont typeface="Arial" panose="020B0604020202020204" pitchFamily="34" charset="0"/>
              <a:buChar char="•"/>
            </a:pPr>
            <a:r>
              <a:rPr lang="zh-TW" altLang="en-US" sz="4000" dirty="0" smtClean="0"/>
              <a:t>要訓練這個神經網絡，用</a:t>
            </a:r>
            <a:r>
              <a:rPr lang="zh-TW" altLang="en-US" sz="4000" b="1" dirty="0" smtClean="0"/>
              <a:t>反向傳播算法</a:t>
            </a:r>
            <a:endParaRPr lang="en-US" altLang="zh-TW" sz="4000" b="1" dirty="0" smtClean="0"/>
          </a:p>
          <a:p>
            <a:pPr marL="361950" indent="-361950">
              <a:buFont typeface="Arial" panose="020B0604020202020204" pitchFamily="34" charset="0"/>
              <a:buChar char="•"/>
            </a:pPr>
            <a:r>
              <a:rPr lang="zh-TW" altLang="en-US" sz="4000" dirty="0" smtClean="0"/>
              <a:t>本質上是</a:t>
            </a:r>
            <a:r>
              <a:rPr lang="zh-TW" altLang="en-US" sz="4000" i="1" dirty="0" smtClean="0"/>
              <a:t>鍊式求導</a:t>
            </a:r>
            <a:endPar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762000" y="381000"/>
            <a:ext cx="7467600" cy="990600"/>
          </a:xfrm>
          <a:prstGeom prst="rect">
            <a:avLst/>
          </a:prstGeom>
        </p:spPr>
        <p:txBody>
          <a:bodyPr tIns="91440" bIns="91440" anchor="b" anchorCtr="0">
            <a:no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smtClean="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網路說明</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762000" y="1676400"/>
            <a:ext cx="8077200" cy="4524315"/>
          </a:xfrm>
          <a:prstGeom prst="rect">
            <a:avLst/>
          </a:prstGeom>
          <a:noFill/>
        </p:spPr>
        <p:txBody>
          <a:bodyPr wrap="square" rtlCol="0">
            <a:spAutoFit/>
          </a:bodyPr>
          <a:lstStyle/>
          <a:p>
            <a:pPr marL="361950" indent="-361950">
              <a:buFont typeface="Arial" panose="020B0604020202020204" pitchFamily="34" charset="0"/>
              <a:buChar char="•"/>
            </a:pPr>
            <a:r>
              <a:rPr lang="zh-TW" altLang="en-US" sz="3600" dirty="0" smtClean="0"/>
              <a:t>模型訓練完後，最後得到的其實是</a:t>
            </a:r>
            <a:r>
              <a:rPr lang="zh-TW" altLang="en-US" sz="3600" b="1" dirty="0" smtClean="0"/>
              <a:t>神經網絡的權重</a:t>
            </a:r>
            <a:endParaRPr lang="en-US" altLang="zh-TW" sz="3600" b="1" dirty="0" smtClean="0"/>
          </a:p>
          <a:p>
            <a:pPr marL="361950" indent="-361950">
              <a:buFont typeface="Arial" panose="020B0604020202020204" pitchFamily="34" charset="0"/>
              <a:buChar char="•"/>
            </a:pPr>
            <a:r>
              <a:rPr lang="zh-TW" altLang="en-US" sz="3600" dirty="0" smtClean="0"/>
              <a:t>輸入一個</a:t>
            </a:r>
            <a:r>
              <a:rPr lang="en-US" altLang="zh-TW" sz="3600" dirty="0" smtClean="0"/>
              <a:t>x</a:t>
            </a:r>
            <a:r>
              <a:rPr lang="zh-TW" altLang="en-US" sz="3600" dirty="0" smtClean="0"/>
              <a:t>的</a:t>
            </a:r>
            <a:r>
              <a:rPr lang="en-US" altLang="zh-TW" sz="3600" dirty="0" smtClean="0"/>
              <a:t>one-hot encoder: [1,0,0,…,0]</a:t>
            </a:r>
            <a:r>
              <a:rPr lang="zh-TW" altLang="en-US" sz="3600" dirty="0" smtClean="0"/>
              <a:t>，對應剛說的那個詞語</a:t>
            </a:r>
            <a:r>
              <a:rPr lang="en-US" altLang="zh-TW" sz="3600" dirty="0" smtClean="0"/>
              <a:t>『</a:t>
            </a:r>
            <a:r>
              <a:rPr lang="zh-TW" altLang="en-US" sz="3600" dirty="0" smtClean="0"/>
              <a:t>你</a:t>
            </a:r>
            <a:r>
              <a:rPr lang="en-US" altLang="zh-TW" sz="3600" dirty="0" smtClean="0"/>
              <a:t>』</a:t>
            </a:r>
          </a:p>
          <a:p>
            <a:pPr marL="361950" indent="-361950">
              <a:buFont typeface="Arial" panose="020B0604020202020204" pitchFamily="34" charset="0"/>
              <a:buChar char="•"/>
            </a:pPr>
            <a:r>
              <a:rPr lang="zh-TW" altLang="en-US" sz="3600" dirty="0" smtClean="0"/>
              <a:t>輸入層到隱含層的權重裡，只有對應</a:t>
            </a:r>
            <a:r>
              <a:rPr lang="en-US" altLang="zh-TW" sz="3600" dirty="0" smtClean="0"/>
              <a:t>1</a:t>
            </a:r>
            <a:r>
              <a:rPr lang="zh-TW" altLang="en-US" sz="3600" dirty="0" smtClean="0"/>
              <a:t>這個位置的權重被啟動</a:t>
            </a:r>
            <a:endParaRPr lang="en-US" altLang="zh-TW" sz="3600" dirty="0" smtClean="0"/>
          </a:p>
          <a:p>
            <a:pPr marL="361950" indent="-361950">
              <a:buFont typeface="Arial" panose="020B0604020202020204" pitchFamily="34" charset="0"/>
              <a:buChar char="•"/>
            </a:pPr>
            <a:r>
              <a:rPr lang="zh-TW" altLang="en-US" sz="3600" dirty="0" smtClean="0"/>
              <a:t>權重的個數，跟隱含層節點數是一致</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762000" y="381000"/>
            <a:ext cx="7467600" cy="990600"/>
          </a:xfrm>
          <a:prstGeom prst="rect">
            <a:avLst/>
          </a:prstGeom>
        </p:spPr>
        <p:txBody>
          <a:bodyPr tIns="91440" bIns="91440" anchor="b" anchorCtr="0">
            <a:no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smtClean="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網路說明</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762000" y="1676400"/>
            <a:ext cx="8077200" cy="2308324"/>
          </a:xfrm>
          <a:prstGeom prst="rect">
            <a:avLst/>
          </a:prstGeom>
          <a:noFill/>
        </p:spPr>
        <p:txBody>
          <a:bodyPr wrap="square" rtlCol="0">
            <a:spAutoFit/>
          </a:bodyPr>
          <a:lstStyle/>
          <a:p>
            <a:pPr marL="361950" indent="-361950">
              <a:buFont typeface="Arial" panose="020B0604020202020204" pitchFamily="34" charset="0"/>
              <a:buChar char="•"/>
            </a:pPr>
            <a:r>
              <a:rPr lang="zh-TW" altLang="en-US" sz="3600" dirty="0" smtClean="0"/>
              <a:t>而這些權重組成一個向量</a:t>
            </a:r>
            <a:r>
              <a:rPr lang="en-US" altLang="zh-TW" sz="3600" dirty="0" err="1" smtClean="0"/>
              <a:t>vx</a:t>
            </a:r>
            <a:r>
              <a:rPr lang="zh-TW" altLang="en-US" sz="3600" dirty="0" smtClean="0"/>
              <a:t>來表示</a:t>
            </a:r>
            <a:r>
              <a:rPr lang="en-US" altLang="zh-TW" sz="3600" dirty="0" smtClean="0"/>
              <a:t>x</a:t>
            </a:r>
          </a:p>
          <a:p>
            <a:pPr marL="361950" indent="-361950">
              <a:buFont typeface="Arial" panose="020B0604020202020204" pitchFamily="34" charset="0"/>
              <a:buChar char="•"/>
            </a:pPr>
            <a:r>
              <a:rPr lang="zh-TW" altLang="en-US" sz="3600" dirty="0" smtClean="0"/>
              <a:t>每個詞語的</a:t>
            </a:r>
            <a:r>
              <a:rPr lang="en-US" altLang="zh-TW" sz="3600" dirty="0" smtClean="0"/>
              <a:t>one-hot encoder</a:t>
            </a:r>
            <a:r>
              <a:rPr lang="zh-TW" altLang="en-US" sz="3600" dirty="0" smtClean="0"/>
              <a:t>裡面</a:t>
            </a:r>
            <a:r>
              <a:rPr lang="en-US" altLang="zh-TW" sz="3600" dirty="0" smtClean="0"/>
              <a:t>1</a:t>
            </a:r>
            <a:r>
              <a:rPr lang="zh-TW" altLang="en-US" sz="3600" dirty="0" smtClean="0"/>
              <a:t>的位置是不同的</a:t>
            </a:r>
            <a:endParaRPr lang="en-US" altLang="zh-TW" sz="3600" dirty="0" smtClean="0"/>
          </a:p>
          <a:p>
            <a:pPr marL="361950" indent="-361950">
              <a:buFont typeface="Arial" panose="020B0604020202020204" pitchFamily="34" charset="0"/>
              <a:buChar char="•"/>
            </a:pPr>
            <a:r>
              <a:rPr lang="zh-TW" altLang="en-US" sz="3600" dirty="0" smtClean="0"/>
              <a:t>向量</a:t>
            </a:r>
            <a:r>
              <a:rPr lang="en-US" altLang="zh-TW" sz="3600" dirty="0" err="1" smtClean="0"/>
              <a:t>vx</a:t>
            </a:r>
            <a:r>
              <a:rPr lang="zh-TW" altLang="en-US" sz="3600" dirty="0" smtClean="0"/>
              <a:t>就可以用來唯一表示</a:t>
            </a:r>
            <a:r>
              <a:rPr lang="en-US" altLang="zh-TW" sz="3600" dirty="0" smtClean="0"/>
              <a:t>x</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762000" y="381000"/>
            <a:ext cx="7467600" cy="990600"/>
          </a:xfrm>
          <a:prstGeom prst="rect">
            <a:avLst/>
          </a:prstGeom>
        </p:spPr>
        <p:txBody>
          <a:bodyPr tIns="91440" bIns="91440" anchor="b" anchorCtr="0">
            <a:no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smtClean="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網路說明</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762000" y="1676400"/>
            <a:ext cx="8077200" cy="3970318"/>
          </a:xfrm>
          <a:prstGeom prst="rect">
            <a:avLst/>
          </a:prstGeom>
          <a:noFill/>
        </p:spPr>
        <p:txBody>
          <a:bodyPr wrap="square" rtlCol="0">
            <a:spAutoFit/>
          </a:bodyPr>
          <a:lstStyle/>
          <a:p>
            <a:pPr marL="361950" indent="-361950">
              <a:buFont typeface="Arial" panose="020B0604020202020204" pitchFamily="34" charset="0"/>
              <a:buChar char="•"/>
            </a:pPr>
            <a:r>
              <a:rPr lang="zh-TW" altLang="en-US" sz="3600" dirty="0" smtClean="0"/>
              <a:t>隱藏層 </a:t>
            </a:r>
            <a:r>
              <a:rPr lang="en-US" altLang="zh-TW" sz="3600" dirty="0" smtClean="0"/>
              <a:t>(hidden layer) </a:t>
            </a:r>
            <a:r>
              <a:rPr lang="zh-TW" altLang="en-US" sz="3600" dirty="0" smtClean="0"/>
              <a:t>的部分，在論文中，</a:t>
            </a:r>
            <a:r>
              <a:rPr lang="en-US" altLang="zh-TW" sz="3600" dirty="0" smtClean="0"/>
              <a:t>Google </a:t>
            </a:r>
            <a:r>
              <a:rPr lang="zh-TW" altLang="en-US" sz="3600" dirty="0" smtClean="0"/>
              <a:t>使用了 </a:t>
            </a:r>
            <a:r>
              <a:rPr lang="en-US" altLang="zh-TW" sz="3600" dirty="0" smtClean="0"/>
              <a:t>300 </a:t>
            </a:r>
            <a:r>
              <a:rPr lang="zh-TW" altLang="en-US" sz="3600" dirty="0" smtClean="0"/>
              <a:t>個 </a:t>
            </a:r>
            <a:r>
              <a:rPr lang="en-US" altLang="zh-TW" sz="3600" dirty="0" smtClean="0"/>
              <a:t>features</a:t>
            </a:r>
          </a:p>
          <a:p>
            <a:pPr marL="361950" indent="-361950">
              <a:buFont typeface="Arial" panose="020B0604020202020204" pitchFamily="34" charset="0"/>
              <a:buChar char="•"/>
            </a:pPr>
            <a:r>
              <a:rPr lang="zh-TW" altLang="en-US" sz="3600" dirty="0" smtClean="0"/>
              <a:t>神經網路變成了一個 </a:t>
            </a:r>
            <a:r>
              <a:rPr lang="en-US" altLang="zh-TW" sz="3600" dirty="0" smtClean="0"/>
              <a:t>10,000 rows x 300 columns</a:t>
            </a:r>
            <a:r>
              <a:rPr lang="zh-TW" altLang="en-US" sz="3600" dirty="0" smtClean="0"/>
              <a:t>的矩陣</a:t>
            </a:r>
            <a:endParaRPr lang="en-US" altLang="zh-TW" sz="3600" dirty="0" smtClean="0"/>
          </a:p>
          <a:p>
            <a:pPr marL="361950" indent="-361950">
              <a:buFont typeface="Arial" panose="020B0604020202020204" pitchFamily="34" charset="0"/>
              <a:buChar char="•"/>
            </a:pPr>
            <a:r>
              <a:rPr lang="zh-TW" altLang="en-US" sz="3600" dirty="0" smtClean="0"/>
              <a:t>模型的目標，就是計算出隱藏層中這個 </a:t>
            </a:r>
            <a:r>
              <a:rPr lang="en-US" altLang="zh-TW" sz="3600" dirty="0" smtClean="0"/>
              <a:t>10,000 x 300 </a:t>
            </a:r>
            <a:r>
              <a:rPr lang="zh-TW" altLang="en-US" sz="3600" dirty="0" smtClean="0"/>
              <a:t>的矩陣中的的值</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762000" y="381000"/>
            <a:ext cx="7467600" cy="990600"/>
          </a:xfrm>
          <a:prstGeom prst="rect">
            <a:avLst/>
          </a:prstGeom>
        </p:spPr>
        <p:txBody>
          <a:bodyPr tIns="91440" bIns="91440" anchor="b" anchorCtr="0">
            <a:no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smtClean="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Word2vec</a:t>
            </a:r>
            <a:r>
              <a:rPr kumimoji="0" lang="zh-TW" altLang="en-US" sz="4800" b="1" i="0" u="none" strike="noStrike" kern="0" cap="none" spc="0" normalizeH="0" baseline="0" noProof="0" dirty="0" smtClean="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範例</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762000" y="1676400"/>
            <a:ext cx="8077200" cy="3970318"/>
          </a:xfrm>
          <a:prstGeom prst="rect">
            <a:avLst/>
          </a:prstGeom>
          <a:noFill/>
        </p:spPr>
        <p:txBody>
          <a:bodyPr wrap="square" rtlCol="0">
            <a:spAutoFit/>
          </a:bodyPr>
          <a:lstStyle/>
          <a:p>
            <a:pPr marL="361950" indent="-361950">
              <a:buFont typeface="Arial" panose="020B0604020202020204" pitchFamily="34" charset="0"/>
              <a:buChar char="•"/>
            </a:pPr>
            <a:r>
              <a:rPr lang="en-US" altLang="zh-TW" sz="3600" dirty="0" smtClean="0"/>
              <a:t>[0 0 0 1 0] </a:t>
            </a:r>
            <a:r>
              <a:rPr lang="zh-TW" altLang="en-US" sz="3600" dirty="0" smtClean="0"/>
              <a:t>這個 </a:t>
            </a:r>
            <a:r>
              <a:rPr lang="en-US" altLang="zh-TW" sz="3600" dirty="0" smtClean="0"/>
              <a:t>1 x 5 </a:t>
            </a:r>
            <a:r>
              <a:rPr lang="zh-TW" altLang="en-US" sz="3600" dirty="0" smtClean="0"/>
              <a:t>的向量可以當作是 </a:t>
            </a:r>
            <a:r>
              <a:rPr lang="en-US" altLang="zh-TW" sz="3600" dirty="0" smtClean="0"/>
              <a:t>one-hot </a:t>
            </a:r>
            <a:r>
              <a:rPr lang="zh-TW" altLang="en-US" sz="3600" dirty="0" smtClean="0"/>
              <a:t>編碼過後的字詞</a:t>
            </a:r>
            <a:endParaRPr lang="en-US" altLang="zh-TW" sz="3600" dirty="0" smtClean="0"/>
          </a:p>
          <a:p>
            <a:pPr marL="361950" indent="-361950">
              <a:buFont typeface="Arial" panose="020B0604020202020204" pitchFamily="34" charset="0"/>
              <a:buChar char="•"/>
            </a:pPr>
            <a:r>
              <a:rPr lang="zh-TW" altLang="en-US" sz="3600" dirty="0" smtClean="0"/>
              <a:t>而中間那個 </a:t>
            </a:r>
            <a:r>
              <a:rPr lang="en-US" altLang="zh-TW" sz="3600" dirty="0" smtClean="0"/>
              <a:t>5 x 3 </a:t>
            </a:r>
            <a:r>
              <a:rPr lang="zh-TW" altLang="en-US" sz="3600" dirty="0" smtClean="0"/>
              <a:t>的矩陣，就是神經網路訓練出來的結果，他是一個 </a:t>
            </a:r>
            <a:r>
              <a:rPr lang="en-US" altLang="zh-TW" sz="3600" dirty="0" smtClean="0"/>
              <a:t>5 x 3 </a:t>
            </a:r>
            <a:r>
              <a:rPr lang="zh-TW" altLang="en-US" sz="3600" dirty="0" smtClean="0"/>
              <a:t>的矩陣，也就是使用了 </a:t>
            </a:r>
            <a:r>
              <a:rPr lang="en-US" altLang="zh-TW" sz="3600" dirty="0" smtClean="0"/>
              <a:t>3 </a:t>
            </a:r>
            <a:r>
              <a:rPr lang="zh-TW" altLang="en-US" sz="3600" dirty="0" smtClean="0"/>
              <a:t>個 </a:t>
            </a:r>
            <a:r>
              <a:rPr lang="en-US" altLang="zh-TW" sz="3600" dirty="0" smtClean="0"/>
              <a:t>features</a:t>
            </a:r>
            <a:r>
              <a:rPr lang="zh-TW" altLang="en-US" sz="3600" dirty="0" smtClean="0"/>
              <a:t>。</a:t>
            </a:r>
            <a:endParaRPr lang="en-US" altLang="zh-TW" sz="3600" dirty="0" smtClean="0"/>
          </a:p>
          <a:p>
            <a:pPr marL="361950" indent="-361950">
              <a:buFont typeface="Arial" panose="020B0604020202020204" pitchFamily="34" charset="0"/>
              <a:buChar char="•"/>
            </a:pP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762000" y="381000"/>
            <a:ext cx="7467600" cy="990600"/>
          </a:xfrm>
          <a:prstGeom prst="rect">
            <a:avLst/>
          </a:prstGeom>
        </p:spPr>
        <p:txBody>
          <a:bodyPr tIns="91440" bIns="91440" anchor="b" anchorCtr="0">
            <a:no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smtClean="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Word2vec</a:t>
            </a:r>
            <a:r>
              <a:rPr kumimoji="0" lang="zh-TW" altLang="en-US" sz="4800" b="1" i="0" u="none" strike="noStrike" kern="0" cap="none" spc="0" normalizeH="0" baseline="0" noProof="0" dirty="0" smtClean="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範例</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762000" y="1676400"/>
            <a:ext cx="8077200" cy="3416320"/>
          </a:xfrm>
          <a:prstGeom prst="rect">
            <a:avLst/>
          </a:prstGeom>
          <a:noFill/>
        </p:spPr>
        <p:txBody>
          <a:bodyPr wrap="square" rtlCol="0">
            <a:spAutoFit/>
          </a:bodyPr>
          <a:lstStyle/>
          <a:p>
            <a:pPr marL="361950" indent="-361950">
              <a:buFont typeface="Arial" panose="020B0604020202020204" pitchFamily="34" charset="0"/>
              <a:buChar char="•"/>
            </a:pPr>
            <a:r>
              <a:rPr lang="en-US" altLang="zh-TW" sz="3600" dirty="0" smtClean="0"/>
              <a:t>one-hot </a:t>
            </a:r>
            <a:r>
              <a:rPr lang="zh-TW" altLang="en-US" sz="3600" dirty="0" smtClean="0"/>
              <a:t>編碼只有一個維度會是 </a:t>
            </a:r>
            <a:r>
              <a:rPr lang="en-US" altLang="zh-TW" sz="3600" dirty="0" smtClean="0"/>
              <a:t>1</a:t>
            </a:r>
            <a:r>
              <a:rPr lang="zh-TW" altLang="en-US" sz="3600" dirty="0" smtClean="0"/>
              <a:t>，其他皆為 </a:t>
            </a:r>
            <a:r>
              <a:rPr lang="en-US" altLang="zh-TW" sz="3600" dirty="0" smtClean="0"/>
              <a:t>0</a:t>
            </a:r>
            <a:r>
              <a:rPr lang="zh-TW" altLang="en-US" sz="3600" dirty="0" smtClean="0"/>
              <a:t>，</a:t>
            </a:r>
            <a:endParaRPr lang="en-US" altLang="zh-TW" sz="3600" dirty="0" smtClean="0"/>
          </a:p>
          <a:p>
            <a:pPr marL="361950" indent="-361950">
              <a:buFont typeface="Arial" panose="020B0604020202020204" pitchFamily="34" charset="0"/>
              <a:buChar char="•"/>
            </a:pPr>
            <a:r>
              <a:rPr lang="zh-TW" altLang="en-US" sz="3600" dirty="0" smtClean="0"/>
              <a:t>輸出層基本上就是去查是 </a:t>
            </a:r>
            <a:r>
              <a:rPr lang="en-US" altLang="zh-TW" sz="3600" dirty="0" smtClean="0"/>
              <a:t>1 </a:t>
            </a:r>
            <a:r>
              <a:rPr lang="zh-TW" altLang="en-US" sz="3600" dirty="0" smtClean="0"/>
              <a:t>的那個維度</a:t>
            </a:r>
            <a:endParaRPr lang="en-US" altLang="zh-TW" sz="3600" dirty="0" smtClean="0"/>
          </a:p>
          <a:p>
            <a:pPr marL="361950" indent="-361950">
              <a:buFont typeface="Arial" panose="020B0604020202020204" pitchFamily="34" charset="0"/>
              <a:buChar char="•"/>
            </a:pPr>
            <a:r>
              <a:rPr lang="en-US" altLang="zh-TW" sz="3600" dirty="0" smtClean="0"/>
              <a:t>[10 12 19]</a:t>
            </a:r>
            <a:r>
              <a:rPr lang="zh-TW" altLang="en-US" sz="3600" dirty="0" smtClean="0"/>
              <a:t>，是一個 </a:t>
            </a:r>
            <a:r>
              <a:rPr lang="en-US" altLang="zh-TW" sz="3600" dirty="0" smtClean="0"/>
              <a:t>1 x 3 </a:t>
            </a:r>
            <a:r>
              <a:rPr lang="zh-TW" altLang="en-US" sz="3600" dirty="0" smtClean="0"/>
              <a:t>的向量</a:t>
            </a:r>
            <a:endParaRPr lang="en-US" altLang="zh-TW" sz="3600" dirty="0" smtClean="0"/>
          </a:p>
          <a:p>
            <a:pPr marL="361950" indent="-361950">
              <a:buFont typeface="Arial" panose="020B0604020202020204" pitchFamily="34" charset="0"/>
              <a:buChar char="•"/>
            </a:pPr>
            <a:r>
              <a:rPr lang="zh-TW" altLang="en-US" sz="3600" dirty="0" smtClean="0"/>
              <a:t>輸入字詞的詞向量 </a:t>
            </a:r>
            <a:r>
              <a:rPr lang="en-US" altLang="zh-TW" sz="3600" dirty="0" smtClean="0"/>
              <a:t>(word vector)</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762000" y="381000"/>
            <a:ext cx="7467600" cy="990600"/>
          </a:xfrm>
          <a:prstGeom prst="rect">
            <a:avLst/>
          </a:prstGeom>
        </p:spPr>
        <p:txBody>
          <a:bodyPr tIns="91440" bIns="91440" anchor="b" anchorCtr="0">
            <a:no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smtClean="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Word2vec</a:t>
            </a:r>
            <a:r>
              <a:rPr kumimoji="0" lang="zh-TW" altLang="en-US" sz="4800" b="1" i="0" u="none" strike="noStrike" kern="0" cap="none" spc="0" normalizeH="0" baseline="0" noProof="0" dirty="0" smtClean="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範例</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pic>
        <p:nvPicPr>
          <p:cNvPr id="15362" name="Picture 2"/>
          <p:cNvPicPr>
            <a:picLocks noChangeAspect="1" noChangeArrowheads="1"/>
          </p:cNvPicPr>
          <p:nvPr/>
        </p:nvPicPr>
        <p:blipFill>
          <a:blip r:embed="rId3" cstate="print"/>
          <a:srcRect/>
          <a:stretch>
            <a:fillRect/>
          </a:stretch>
        </p:blipFill>
        <p:spPr bwMode="auto">
          <a:xfrm>
            <a:off x="1447800" y="5029200"/>
            <a:ext cx="6467475" cy="1674813"/>
          </a:xfrm>
          <a:prstGeom prst="rect">
            <a:avLst/>
          </a:prstGeom>
          <a:noFill/>
          <a:ln w="9525">
            <a:noFill/>
            <a:miter lim="800000"/>
            <a:headEnd/>
            <a:tailEnd/>
          </a:ln>
        </p:spPr>
      </p:pic>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762000" y="1676400"/>
            <a:ext cx="8077200" cy="4401205"/>
          </a:xfrm>
          <a:prstGeom prst="rect">
            <a:avLst/>
          </a:prstGeom>
          <a:noFill/>
        </p:spPr>
        <p:txBody>
          <a:bodyPr wrap="square" rtlCol="0">
            <a:spAutoFit/>
          </a:bodyPr>
          <a:lstStyle/>
          <a:p>
            <a:pPr marL="361950" indent="-361950">
              <a:buFont typeface="Arial" panose="020B0604020202020204" pitchFamily="34" charset="0"/>
              <a:buChar char="•"/>
            </a:pPr>
            <a:r>
              <a:rPr lang="zh-TW" altLang="en-US" sz="2800" dirty="0" smtClean="0"/>
              <a:t>套回 </a:t>
            </a:r>
            <a:r>
              <a:rPr lang="en-US" altLang="zh-TW" sz="2800" dirty="0" smtClean="0"/>
              <a:t>10,000 x 300 </a:t>
            </a:r>
            <a:r>
              <a:rPr lang="zh-TW" altLang="en-US" sz="2800" dirty="0" smtClean="0"/>
              <a:t>的矩陣的例子</a:t>
            </a:r>
            <a:endParaRPr lang="en-US" altLang="zh-TW" sz="2800" dirty="0" smtClean="0"/>
          </a:p>
          <a:p>
            <a:pPr marL="361950" indent="-361950">
              <a:buFont typeface="Arial" panose="020B0604020202020204" pitchFamily="34" charset="0"/>
              <a:buChar char="•"/>
            </a:pPr>
            <a:r>
              <a:rPr lang="zh-TW" altLang="en-US" sz="2800" dirty="0" smtClean="0"/>
              <a:t>會得到一個 </a:t>
            </a:r>
            <a:r>
              <a:rPr lang="en-US" altLang="zh-TW" sz="2800" dirty="0" smtClean="0"/>
              <a:t>1 x 300 </a:t>
            </a:r>
            <a:r>
              <a:rPr lang="zh-TW" altLang="en-US" sz="2800" dirty="0" smtClean="0"/>
              <a:t>的向量</a:t>
            </a:r>
            <a:endParaRPr lang="en-US" altLang="zh-TW" sz="2800" dirty="0" smtClean="0"/>
          </a:p>
          <a:p>
            <a:pPr marL="361950" indent="-361950">
              <a:buFont typeface="Arial" panose="020B0604020202020204" pitchFamily="34" charset="0"/>
              <a:buChar char="•"/>
            </a:pPr>
            <a:r>
              <a:rPr lang="zh-TW" altLang="en-US" sz="2800" dirty="0" smtClean="0"/>
              <a:t>用來代表我們輸入的那個字</a:t>
            </a:r>
            <a:endParaRPr lang="en-US" altLang="zh-TW" sz="2800" dirty="0" smtClean="0"/>
          </a:p>
          <a:p>
            <a:pPr marL="361950" indent="-361950">
              <a:buFont typeface="Arial" panose="020B0604020202020204" pitchFamily="34" charset="0"/>
              <a:buChar char="•"/>
            </a:pPr>
            <a:r>
              <a:rPr lang="zh-TW" altLang="en-US" sz="2800" dirty="0" smtClean="0"/>
              <a:t>所以 </a:t>
            </a:r>
            <a:r>
              <a:rPr lang="en-US" altLang="zh-TW" sz="2800" dirty="0" smtClean="0"/>
              <a:t>word2vec </a:t>
            </a:r>
            <a:r>
              <a:rPr lang="zh-TW" altLang="en-US" sz="2800" dirty="0" smtClean="0"/>
              <a:t>就是這樣來的</a:t>
            </a:r>
            <a:endParaRPr lang="en-US" altLang="zh-TW" sz="2800" dirty="0" smtClean="0"/>
          </a:p>
          <a:p>
            <a:pPr marL="361950" indent="-361950">
              <a:buFont typeface="Arial" panose="020B0604020202020204" pitchFamily="34" charset="0"/>
              <a:buChar char="•"/>
            </a:pPr>
            <a:r>
              <a:rPr lang="zh-TW" altLang="en-US" sz="2800" dirty="0" smtClean="0"/>
              <a:t>得到一個 </a:t>
            </a:r>
            <a:r>
              <a:rPr lang="en-US" altLang="zh-TW" sz="2800" dirty="0" smtClean="0"/>
              <a:t>1 x 300 </a:t>
            </a:r>
            <a:r>
              <a:rPr lang="zh-TW" altLang="en-US" sz="2800" dirty="0" smtClean="0"/>
              <a:t>的向量</a:t>
            </a:r>
            <a:endParaRPr lang="en-US" altLang="zh-TW" sz="2800" dirty="0" smtClean="0"/>
          </a:p>
          <a:p>
            <a:pPr marL="361950" indent="-361950">
              <a:buFont typeface="Arial" panose="020B0604020202020204" pitchFamily="34" charset="0"/>
              <a:buChar char="•"/>
            </a:pPr>
            <a:r>
              <a:rPr lang="zh-TW" altLang="en-US" sz="2800" dirty="0" smtClean="0"/>
              <a:t>餵盡輸出層</a:t>
            </a:r>
            <a:endParaRPr lang="en-US" altLang="zh-TW" sz="2800" dirty="0" smtClean="0"/>
          </a:p>
          <a:p>
            <a:pPr marL="361950" indent="-361950">
              <a:buFont typeface="Arial" panose="020B0604020202020204" pitchFamily="34" charset="0"/>
              <a:buChar char="•"/>
            </a:pPr>
            <a:r>
              <a:rPr lang="zh-TW" altLang="en-US" sz="2800" dirty="0" smtClean="0"/>
              <a:t>在輸出層中，將詞向量與某個我們感興趣的字詞的輸出權重相乘，即可得到一個值</a:t>
            </a:r>
            <a:endParaRPr lang="en-US" altLang="zh-TW" sz="2800" dirty="0" smtClean="0"/>
          </a:p>
          <a:p>
            <a:pPr marL="361950" indent="-361950">
              <a:buFont typeface="Arial" panose="020B0604020202020204" pitchFamily="34" charset="0"/>
              <a:buChar char="•"/>
            </a:pPr>
            <a:r>
              <a:rPr lang="zh-TW" altLang="en-US" sz="2800" dirty="0" smtClean="0"/>
              <a:t>由 </a:t>
            </a:r>
            <a:r>
              <a:rPr lang="en-US" altLang="zh-TW" sz="2800" dirty="0" err="1" smtClean="0"/>
              <a:t>Softmax</a:t>
            </a:r>
            <a:r>
              <a:rPr lang="en-US" altLang="zh-TW" sz="2800" dirty="0" smtClean="0"/>
              <a:t> Regression </a:t>
            </a:r>
            <a:r>
              <a:rPr lang="zh-TW" altLang="en-US" sz="2800" dirty="0" smtClean="0"/>
              <a:t>函數轉換成一個介於 </a:t>
            </a:r>
            <a:r>
              <a:rPr lang="en-US" altLang="zh-TW" sz="2800" dirty="0" smtClean="0"/>
              <a:t>0–1 </a:t>
            </a:r>
            <a:r>
              <a:rPr lang="zh-TW" altLang="en-US" sz="2800" dirty="0" smtClean="0"/>
              <a:t>的數字機率。</a:t>
            </a:r>
            <a:endParaRPr kumimoji="1" lang="en-US" altLang="zh-TW"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762000" y="381000"/>
            <a:ext cx="7467600" cy="990600"/>
          </a:xfrm>
          <a:prstGeom prst="rect">
            <a:avLst/>
          </a:prstGeom>
        </p:spPr>
        <p:txBody>
          <a:bodyPr tIns="91440" bIns="91440" anchor="b" anchorCtr="0">
            <a:no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smtClean="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Word2vec</a:t>
            </a:r>
            <a:r>
              <a:rPr kumimoji="0" lang="zh-TW" altLang="en-US" sz="4800" b="1" i="0" u="none" strike="noStrike" kern="0" cap="none" spc="0" normalizeH="0" baseline="0" noProof="0" dirty="0" smtClean="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範例</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762000" y="381000"/>
            <a:ext cx="7467600" cy="990600"/>
          </a:xfrm>
          <a:prstGeom prst="rect">
            <a:avLst/>
          </a:prstGeom>
        </p:spPr>
        <p:txBody>
          <a:bodyPr tIns="91440" bIns="91440" anchor="b" anchorCtr="0">
            <a:no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smtClean="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Word2vec</a:t>
            </a:r>
            <a:r>
              <a:rPr kumimoji="0" lang="zh-TW" altLang="en-US" sz="4800" b="1" i="0" u="none" strike="noStrike" kern="0" cap="none" spc="0" normalizeH="0" baseline="0" noProof="0" dirty="0" smtClean="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範例</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pic>
        <p:nvPicPr>
          <p:cNvPr id="16386" name="Picture 2"/>
          <p:cNvPicPr>
            <a:picLocks noChangeAspect="1" noChangeArrowheads="1"/>
          </p:cNvPicPr>
          <p:nvPr/>
        </p:nvPicPr>
        <p:blipFill>
          <a:blip r:embed="rId3" cstate="print"/>
          <a:srcRect/>
          <a:stretch>
            <a:fillRect/>
          </a:stretch>
        </p:blipFill>
        <p:spPr bwMode="auto">
          <a:xfrm>
            <a:off x="381000" y="2514600"/>
            <a:ext cx="8552430" cy="2362200"/>
          </a:xfrm>
          <a:prstGeom prst="rect">
            <a:avLst/>
          </a:prstGeom>
          <a:noFill/>
          <a:ln w="9525">
            <a:noFill/>
            <a:miter lim="800000"/>
            <a:headEnd/>
            <a:tailEnd/>
          </a:ln>
        </p:spPr>
      </p:pic>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762000" y="381000"/>
            <a:ext cx="7467600" cy="990600"/>
          </a:xfrm>
          <a:prstGeom prst="rect">
            <a:avLst/>
          </a:prstGeom>
        </p:spPr>
        <p:txBody>
          <a:bodyPr tIns="91440" bIns="91440" anchor="b" anchorCtr="0">
            <a:noAutofit/>
          </a:bodyPr>
          <a:lstStyle/>
          <a:p>
            <a:pPr algn="ctr">
              <a:spcBef>
                <a:spcPct val="20000"/>
              </a:spcBef>
              <a:defRPr/>
            </a:pPr>
            <a:endParaRPr lang="zh-TW" altLang="en-US" sz="4800" b="1" dirty="0" smtClean="0"/>
          </a:p>
          <a:p>
            <a:pPr lvl="0" algn="ctr">
              <a:spcBef>
                <a:spcPct val="20000"/>
              </a:spcBef>
              <a:defRPr/>
            </a:pPr>
            <a:r>
              <a:rPr lang="zh-TW" altLang="en-US" sz="4800" b="1" dirty="0" smtClean="0">
                <a:solidFill>
                  <a:srgbClr val="00B0F0"/>
                </a:solidFill>
              </a:rPr>
              <a:t>提高訓練模型效率的技巧</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5" name="矩形 4"/>
          <p:cNvSpPr/>
          <p:nvPr/>
        </p:nvSpPr>
        <p:spPr>
          <a:xfrm>
            <a:off x="838200" y="1752600"/>
            <a:ext cx="7315200" cy="3970318"/>
          </a:xfrm>
          <a:prstGeom prst="rect">
            <a:avLst/>
          </a:prstGeom>
        </p:spPr>
        <p:txBody>
          <a:bodyPr wrap="square">
            <a:spAutoFit/>
          </a:bodyPr>
          <a:lstStyle/>
          <a:p>
            <a:pPr>
              <a:buFont typeface="Arial" pitchFamily="34" charset="0"/>
              <a:buChar char="•"/>
            </a:pPr>
            <a:r>
              <a:rPr lang="zh-TW" altLang="en-US" sz="2800" dirty="0" smtClean="0"/>
              <a:t>訓練一個 </a:t>
            </a:r>
            <a:r>
              <a:rPr lang="en-US" altLang="zh-TW" sz="2800" dirty="0" smtClean="0"/>
              <a:t>10,000 x 300 </a:t>
            </a:r>
            <a:r>
              <a:rPr lang="zh-TW" altLang="en-US" sz="2800" dirty="0" smtClean="0"/>
              <a:t>的神經網路的話，我們必須要計算這個矩陣中，三百萬個權重的值</a:t>
            </a:r>
            <a:endParaRPr lang="en-US" altLang="zh-TW" sz="2800" dirty="0" smtClean="0"/>
          </a:p>
          <a:p>
            <a:pPr>
              <a:buFont typeface="Arial" pitchFamily="34" charset="0"/>
              <a:buChar char="•"/>
            </a:pPr>
            <a:r>
              <a:rPr lang="zh-TW" altLang="en-US" sz="2800" dirty="0" smtClean="0"/>
              <a:t>將常見的單詞組合 </a:t>
            </a:r>
            <a:r>
              <a:rPr lang="en-US" altLang="zh-TW" sz="2800" dirty="0" smtClean="0"/>
              <a:t>(word pairs)</a:t>
            </a:r>
            <a:r>
              <a:rPr lang="zh-TW" altLang="en-US" sz="2800" dirty="0" smtClean="0"/>
              <a:t>，或是詞組 </a:t>
            </a:r>
            <a:r>
              <a:rPr lang="en-US" altLang="zh-TW" sz="2800" dirty="0" smtClean="0"/>
              <a:t>(phrase) </a:t>
            </a:r>
            <a:r>
              <a:rPr lang="zh-TW" altLang="en-US" sz="2800" dirty="0" smtClean="0"/>
              <a:t>當作是單個字來處理</a:t>
            </a:r>
            <a:endParaRPr lang="en-US" altLang="zh-TW" sz="2800" dirty="0" smtClean="0"/>
          </a:p>
          <a:p>
            <a:pPr>
              <a:buFont typeface="Arial" pitchFamily="34" charset="0"/>
              <a:buChar char="•"/>
            </a:pPr>
            <a:r>
              <a:rPr lang="zh-TW" altLang="en-US" sz="2800" dirty="0" smtClean="0"/>
              <a:t>對高頻率出現的字詞進行抽樣，來減少訓練樣本的數目</a:t>
            </a:r>
            <a:endParaRPr lang="en-US" altLang="zh-TW" sz="2800" dirty="0" smtClean="0"/>
          </a:p>
          <a:p>
            <a:pPr>
              <a:buFont typeface="Arial" pitchFamily="34" charset="0"/>
              <a:buChar char="•"/>
            </a:pPr>
            <a:r>
              <a:rPr lang="zh-TW" altLang="en-US" sz="2800" dirty="0" smtClean="0"/>
              <a:t>優化目標，使用 “</a:t>
            </a:r>
            <a:r>
              <a:rPr lang="en-US" altLang="zh-TW" sz="2800" dirty="0" smtClean="0"/>
              <a:t>Negative Sampling” </a:t>
            </a:r>
            <a:r>
              <a:rPr lang="zh-TW" altLang="en-US" sz="2800" dirty="0" smtClean="0"/>
              <a:t>的方式，讓每個訓練模型，可以只更新一小部分的權重，降低運算的負擔</a:t>
            </a:r>
            <a:endParaRPr lang="zh-TW" altLang="en-US" sz="2800" dirty="0"/>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762000" y="381000"/>
            <a:ext cx="7467600" cy="990600"/>
          </a:xfrm>
          <a:prstGeom prst="rect">
            <a:avLst/>
          </a:prstGeom>
        </p:spPr>
        <p:txBody>
          <a:bodyPr tIns="91440" bIns="91440" anchor="b" anchorCtr="0">
            <a:noAutofit/>
          </a:bodyPr>
          <a:lstStyle/>
          <a:p>
            <a:pPr algn="ctr">
              <a:spcBef>
                <a:spcPct val="20000"/>
              </a:spcBef>
              <a:defRPr/>
            </a:pPr>
            <a:endParaRPr lang="zh-TW" altLang="en-US" sz="4800" b="1" dirty="0" smtClean="0"/>
          </a:p>
          <a:p>
            <a:pPr lvl="0" algn="ctr">
              <a:spcBef>
                <a:spcPct val="20000"/>
              </a:spcBef>
              <a:defRPr/>
            </a:pPr>
            <a:r>
              <a:rPr lang="zh-TW" altLang="en-US" sz="4800" b="1" dirty="0" smtClean="0">
                <a:solidFill>
                  <a:srgbClr val="00B0F0"/>
                </a:solidFill>
              </a:rPr>
              <a:t>提高訓練模型效率的技巧</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5" name="矩形 4"/>
          <p:cNvSpPr/>
          <p:nvPr/>
        </p:nvSpPr>
        <p:spPr>
          <a:xfrm>
            <a:off x="838200" y="1752600"/>
            <a:ext cx="7315200" cy="3108543"/>
          </a:xfrm>
          <a:prstGeom prst="rect">
            <a:avLst/>
          </a:prstGeom>
        </p:spPr>
        <p:txBody>
          <a:bodyPr wrap="square">
            <a:spAutoFit/>
          </a:bodyPr>
          <a:lstStyle/>
          <a:p>
            <a:pPr>
              <a:buFont typeface="Arial" pitchFamily="34" charset="0"/>
              <a:buChar char="•"/>
            </a:pPr>
            <a:r>
              <a:rPr lang="zh-TW" altLang="en-US" sz="2800" dirty="0" smtClean="0"/>
              <a:t>某些單詞的組合，例如 </a:t>
            </a:r>
            <a:r>
              <a:rPr lang="en-US" altLang="zh-TW" sz="2800" dirty="0" smtClean="0"/>
              <a:t>Boston Globe</a:t>
            </a:r>
            <a:r>
              <a:rPr lang="zh-TW" altLang="en-US" sz="2800" dirty="0" smtClean="0"/>
              <a:t>，是個週刊的名字，他和單獨用 </a:t>
            </a:r>
            <a:r>
              <a:rPr lang="en-US" altLang="zh-TW" sz="2800" dirty="0" smtClean="0"/>
              <a:t>Boston</a:t>
            </a:r>
            <a:r>
              <a:rPr lang="zh-TW" altLang="en-US" sz="2800" dirty="0" smtClean="0"/>
              <a:t>，或 </a:t>
            </a:r>
            <a:r>
              <a:rPr lang="en-US" altLang="zh-TW" sz="2800" dirty="0" smtClean="0"/>
              <a:t>globe </a:t>
            </a:r>
            <a:r>
              <a:rPr lang="zh-TW" altLang="en-US" sz="2800" dirty="0" smtClean="0"/>
              <a:t>表示的詞彙差異很大，</a:t>
            </a:r>
            <a:endParaRPr lang="en-US" altLang="zh-TW" sz="2800" dirty="0" smtClean="0"/>
          </a:p>
          <a:p>
            <a:pPr>
              <a:buFont typeface="Arial" pitchFamily="34" charset="0"/>
              <a:buChar char="•"/>
            </a:pPr>
            <a:r>
              <a:rPr lang="zh-TW" altLang="en-US" sz="2800" dirty="0" smtClean="0"/>
              <a:t>因此我們應該把它當作是一個詞彙來生成詞向量，而不是拆開來處理。</a:t>
            </a:r>
            <a:endParaRPr lang="en-US" altLang="zh-TW" sz="2800" dirty="0" smtClean="0"/>
          </a:p>
          <a:p>
            <a:pPr>
              <a:buFont typeface="Arial" pitchFamily="34" charset="0"/>
              <a:buChar char="•"/>
            </a:pPr>
            <a:r>
              <a:rPr lang="zh-TW" altLang="en-US" sz="2800" dirty="0" smtClean="0"/>
              <a:t>相同的例子也可以用在 “</a:t>
            </a:r>
            <a:r>
              <a:rPr lang="en-US" altLang="zh-TW" sz="2800" dirty="0" smtClean="0"/>
              <a:t>New York” </a:t>
            </a:r>
            <a:r>
              <a:rPr lang="zh-TW" altLang="en-US" sz="2800" dirty="0" smtClean="0"/>
              <a:t>和 “</a:t>
            </a:r>
            <a:r>
              <a:rPr lang="en-US" altLang="zh-TW" sz="2800" dirty="0" smtClean="0"/>
              <a:t>United States” </a:t>
            </a:r>
            <a:r>
              <a:rPr lang="zh-TW" altLang="en-US" sz="2800" dirty="0" smtClean="0"/>
              <a:t>上</a:t>
            </a:r>
            <a:endParaRPr lang="zh-TW" altLang="en-US" sz="2800" dirty="0"/>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Words are symbols</a:t>
            </a:r>
            <a:endParaRPr lang="zh-TW" altLang="en-US" b="1" dirty="0"/>
          </a:p>
        </p:txBody>
      </p:sp>
      <p:sp>
        <p:nvSpPr>
          <p:cNvPr id="3" name="內容版面配置區 2"/>
          <p:cNvSpPr>
            <a:spLocks noGrp="1"/>
          </p:cNvSpPr>
          <p:nvPr>
            <p:ph idx="1"/>
          </p:nvPr>
        </p:nvSpPr>
        <p:spPr/>
        <p:txBody>
          <a:bodyPr/>
          <a:lstStyle/>
          <a:p>
            <a:r>
              <a:rPr lang="en-US" altLang="zh-TW" sz="4400" b="1" dirty="0" err="1" smtClean="0"/>
              <a:t>Halal</a:t>
            </a:r>
            <a:r>
              <a:rPr lang="en-US" altLang="zh-TW" sz="4400" b="1" dirty="0" smtClean="0"/>
              <a:t>, </a:t>
            </a:r>
            <a:r>
              <a:rPr lang="zh-TW" altLang="en-US" sz="4400" b="1" dirty="0" smtClean="0"/>
              <a:t>清真，</a:t>
            </a:r>
            <a:r>
              <a:rPr lang="ar-AE" altLang="zh-TW" sz="4400" b="1" dirty="0"/>
              <a:t> </a:t>
            </a:r>
            <a:r>
              <a:rPr lang="ar-AE" altLang="zh-TW" sz="4400" b="1" dirty="0" smtClean="0"/>
              <a:t>حلال</a:t>
            </a:r>
            <a:endParaRPr lang="en-US" altLang="zh-TW" sz="4400" b="1" dirty="0" smtClean="0"/>
          </a:p>
          <a:p>
            <a:r>
              <a:rPr lang="zh-TW" altLang="en-US" dirty="0" smtClean="0"/>
              <a:t>都擁有一樣的意思</a:t>
            </a:r>
            <a:endParaRPr lang="en-US" altLang="zh-TW" dirty="0" smtClean="0"/>
          </a:p>
          <a:p>
            <a:r>
              <a:rPr lang="zh-TW" altLang="en-US" dirty="0" smtClean="0"/>
              <a:t>但他們的長相不一樣</a:t>
            </a:r>
            <a:endParaRPr lang="en-US" altLang="zh-TW" dirty="0" smtClean="0"/>
          </a:p>
          <a:p>
            <a:r>
              <a:rPr lang="zh-TW" altLang="en-US" dirty="0" smtClean="0"/>
              <a:t>我們從小到大學習事物的映射</a:t>
            </a:r>
            <a:endParaRPr lang="en-US" altLang="zh-TW" dirty="0" smtClean="0"/>
          </a:p>
          <a:p>
            <a:r>
              <a:rPr lang="zh-TW" altLang="en-US" dirty="0" smtClean="0"/>
              <a:t>是一個極度抽象的符號</a:t>
            </a:r>
            <a:endParaRPr lang="en-US" altLang="zh-TW" dirty="0" smtClean="0"/>
          </a:p>
          <a:p>
            <a:r>
              <a:rPr lang="zh-TW" altLang="en-US" dirty="0" smtClean="0"/>
              <a:t>外來語，則是從母語的橋接</a:t>
            </a:r>
            <a:endParaRPr lang="en-US" altLang="zh-TW" dirty="0" smtClean="0"/>
          </a:p>
          <a:p>
            <a:r>
              <a:rPr lang="zh-TW" altLang="en-US" dirty="0" smtClean="0"/>
              <a:t>在數學上不具任何意義</a:t>
            </a:r>
            <a:endParaRPr lang="zh-TW"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762000" y="381000"/>
            <a:ext cx="7467600" cy="990600"/>
          </a:xfrm>
          <a:prstGeom prst="rect">
            <a:avLst/>
          </a:prstGeom>
        </p:spPr>
        <p:txBody>
          <a:bodyPr tIns="91440" bIns="91440" anchor="b" anchorCtr="0">
            <a:noAutofit/>
          </a:bodyPr>
          <a:lstStyle/>
          <a:p>
            <a:pPr algn="ctr">
              <a:spcBef>
                <a:spcPct val="20000"/>
              </a:spcBef>
              <a:defRPr/>
            </a:pPr>
            <a:endParaRPr lang="zh-TW" altLang="en-US" sz="4800" b="1" dirty="0" smtClean="0"/>
          </a:p>
          <a:p>
            <a:pPr lvl="0" algn="ctr">
              <a:spcBef>
                <a:spcPct val="20000"/>
              </a:spcBef>
              <a:defRPr/>
            </a:pPr>
            <a:r>
              <a:rPr lang="zh-TW" altLang="en-US" sz="4800" b="1" dirty="0" smtClean="0">
                <a:solidFill>
                  <a:srgbClr val="00B0F0"/>
                </a:solidFill>
              </a:rPr>
              <a:t>提高訓練模型效率的技巧</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5" name="矩形 4"/>
          <p:cNvSpPr/>
          <p:nvPr/>
        </p:nvSpPr>
        <p:spPr>
          <a:xfrm>
            <a:off x="838200" y="1752600"/>
            <a:ext cx="7315200" cy="4832092"/>
          </a:xfrm>
          <a:prstGeom prst="rect">
            <a:avLst/>
          </a:prstGeom>
        </p:spPr>
        <p:txBody>
          <a:bodyPr wrap="square">
            <a:spAutoFit/>
          </a:bodyPr>
          <a:lstStyle/>
          <a:p>
            <a:pPr>
              <a:buFont typeface="Arial" pitchFamily="34" charset="0"/>
              <a:buChar char="•"/>
            </a:pPr>
            <a:r>
              <a:rPr lang="zh-TW" altLang="en-US" sz="2800" dirty="0" smtClean="0"/>
              <a:t>對於高頻率出現的單詞，比如說 “</a:t>
            </a:r>
            <a:r>
              <a:rPr lang="en-US" altLang="zh-TW" sz="2800" dirty="0" smtClean="0"/>
              <a:t>the”</a:t>
            </a:r>
            <a:r>
              <a:rPr lang="zh-TW" altLang="en-US" sz="2800" dirty="0" smtClean="0"/>
              <a:t>，他會產生兩個問題</a:t>
            </a:r>
            <a:endParaRPr lang="en-US" altLang="zh-TW" sz="2800" dirty="0" smtClean="0"/>
          </a:p>
          <a:p>
            <a:pPr>
              <a:buFont typeface="Arial" pitchFamily="34" charset="0"/>
              <a:buChar char="•"/>
            </a:pPr>
            <a:endParaRPr lang="en-US" altLang="zh-TW" sz="2800" dirty="0" smtClean="0"/>
          </a:p>
          <a:p>
            <a:pPr>
              <a:buFont typeface="Arial" pitchFamily="34" charset="0"/>
              <a:buChar char="•"/>
            </a:pPr>
            <a:r>
              <a:rPr lang="zh-TW" altLang="en-US" sz="2800" dirty="0" smtClean="0"/>
              <a:t>像 </a:t>
            </a:r>
            <a:r>
              <a:rPr lang="en-US" altLang="zh-TW" sz="2800" dirty="0" smtClean="0"/>
              <a:t>(“fox”, “the”) </a:t>
            </a:r>
            <a:r>
              <a:rPr lang="zh-TW" altLang="en-US" sz="2800" dirty="0" smtClean="0"/>
              <a:t>這樣的單詞組合幾乎不會對 “</a:t>
            </a:r>
            <a:r>
              <a:rPr lang="en-US" altLang="zh-TW" sz="2800" dirty="0" smtClean="0"/>
              <a:t>fox” </a:t>
            </a:r>
            <a:r>
              <a:rPr lang="zh-TW" altLang="en-US" sz="2800" dirty="0" smtClean="0"/>
              <a:t>這個詞提供任何語意相關的訊息，因為 “</a:t>
            </a:r>
            <a:r>
              <a:rPr lang="en-US" altLang="zh-TW" sz="2800" dirty="0" smtClean="0"/>
              <a:t>the” </a:t>
            </a:r>
            <a:r>
              <a:rPr lang="zh-TW" altLang="en-US" sz="2800" dirty="0" smtClean="0"/>
              <a:t>太常出現了，許多名詞的前面都會有他</a:t>
            </a:r>
            <a:endParaRPr lang="en-US" altLang="zh-TW" sz="2800" dirty="0" smtClean="0"/>
          </a:p>
          <a:p>
            <a:pPr>
              <a:buFont typeface="Arial" pitchFamily="34" charset="0"/>
              <a:buChar char="•"/>
            </a:pPr>
            <a:r>
              <a:rPr lang="zh-TW" altLang="en-US" sz="2800" dirty="0" smtClean="0"/>
              <a:t>因為 “</a:t>
            </a:r>
            <a:r>
              <a:rPr lang="en-US" altLang="zh-TW" sz="2800" dirty="0" smtClean="0"/>
              <a:t>the” </a:t>
            </a:r>
            <a:r>
              <a:rPr lang="zh-TW" altLang="en-US" sz="2800" dirty="0" smtClean="0"/>
              <a:t>的數目太多，所以我們會產生大量 </a:t>
            </a:r>
            <a:r>
              <a:rPr lang="en-US" altLang="zh-TW" sz="2800" dirty="0" smtClean="0"/>
              <a:t>(“the”, “XXX”) </a:t>
            </a:r>
            <a:r>
              <a:rPr lang="zh-TW" altLang="en-US" sz="2800" dirty="0" smtClean="0"/>
              <a:t>的訓練樣本，而這些樣本的數目可能遠超過我們學習 “</a:t>
            </a:r>
            <a:r>
              <a:rPr lang="en-US" altLang="zh-TW" sz="2800" dirty="0" smtClean="0"/>
              <a:t>the” </a:t>
            </a:r>
            <a:r>
              <a:rPr lang="zh-TW" altLang="en-US" sz="2800" dirty="0" smtClean="0"/>
              <a:t>這個詞向量所需要的訓練樣本數</a:t>
            </a:r>
            <a:endParaRPr lang="zh-TW" altLang="en-US" sz="2800" dirty="0"/>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762000" y="381000"/>
            <a:ext cx="7467600" cy="990600"/>
          </a:xfrm>
          <a:prstGeom prst="rect">
            <a:avLst/>
          </a:prstGeom>
        </p:spPr>
        <p:txBody>
          <a:bodyPr tIns="91440" bIns="91440" anchor="b" anchorCtr="0">
            <a:noAutofit/>
          </a:bodyPr>
          <a:lstStyle/>
          <a:p>
            <a:pPr algn="ctr">
              <a:spcBef>
                <a:spcPct val="20000"/>
              </a:spcBef>
              <a:defRPr/>
            </a:pPr>
            <a:endParaRPr lang="zh-TW" altLang="en-US" sz="4800" b="1" dirty="0" smtClean="0"/>
          </a:p>
          <a:p>
            <a:pPr lvl="0" algn="ctr">
              <a:spcBef>
                <a:spcPct val="20000"/>
              </a:spcBef>
              <a:defRPr/>
            </a:pPr>
            <a:r>
              <a:rPr kumimoji="0" lang="zh-TW" altLang="en-US" sz="4800" b="1" i="0" u="none" strike="noStrike" kern="0" cap="none" spc="0" normalizeH="0" baseline="0" noProof="0" dirty="0" smtClean="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解決方法</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5" name="矩形 4"/>
          <p:cNvSpPr/>
          <p:nvPr/>
        </p:nvSpPr>
        <p:spPr>
          <a:xfrm>
            <a:off x="838200" y="1752600"/>
            <a:ext cx="7315200" cy="4832092"/>
          </a:xfrm>
          <a:prstGeom prst="rect">
            <a:avLst/>
          </a:prstGeom>
        </p:spPr>
        <p:txBody>
          <a:bodyPr wrap="square">
            <a:spAutoFit/>
          </a:bodyPr>
          <a:lstStyle/>
          <a:p>
            <a:pPr>
              <a:buFont typeface="Arial" pitchFamily="34" charset="0"/>
              <a:buChar char="•"/>
            </a:pPr>
            <a:r>
              <a:rPr lang="zh-TW" altLang="en-US" sz="2800" dirty="0" smtClean="0"/>
              <a:t>這邊，</a:t>
            </a:r>
            <a:r>
              <a:rPr lang="en-US" altLang="zh-TW" sz="2800" dirty="0" smtClean="0"/>
              <a:t>word2vec </a:t>
            </a:r>
            <a:r>
              <a:rPr lang="zh-TW" altLang="en-US" sz="2800" dirty="0" smtClean="0"/>
              <a:t>用抽樣 </a:t>
            </a:r>
            <a:r>
              <a:rPr lang="en-US" altLang="zh-TW" sz="2800" dirty="0" smtClean="0"/>
              <a:t>(</a:t>
            </a:r>
            <a:r>
              <a:rPr lang="en-US" altLang="zh-TW" sz="2800" dirty="0" err="1" smtClean="0"/>
              <a:t>subsampling</a:t>
            </a:r>
            <a:r>
              <a:rPr lang="en-US" altLang="zh-TW" sz="2800" dirty="0" smtClean="0"/>
              <a:t>) </a:t>
            </a:r>
            <a:r>
              <a:rPr lang="zh-TW" altLang="en-US" sz="2800" dirty="0" smtClean="0"/>
              <a:t>的方式來解決像 “</a:t>
            </a:r>
            <a:r>
              <a:rPr lang="en-US" altLang="zh-TW" sz="2800" dirty="0" smtClean="0"/>
              <a:t>the” </a:t>
            </a:r>
            <a:r>
              <a:rPr lang="zh-TW" altLang="en-US" sz="2800" dirty="0" smtClean="0"/>
              <a:t>這樣高頻率單詞所造成的問題。對於文本中所看到的單詞，他們有機會會被刪掉不被考慮，而被刪除掉的機率與他們出現的頻率有關。</a:t>
            </a:r>
            <a:endParaRPr lang="en-US" altLang="zh-TW" sz="2800" dirty="0" smtClean="0"/>
          </a:p>
          <a:p>
            <a:r>
              <a:rPr lang="zh-TW" altLang="en-US" sz="2800" dirty="0" smtClean="0"/>
              <a:t>舉例如果我們將 </a:t>
            </a:r>
            <a:r>
              <a:rPr lang="en-US" altLang="zh-TW" sz="2800" dirty="0" smtClean="0"/>
              <a:t>widow size </a:t>
            </a:r>
            <a:r>
              <a:rPr lang="zh-TW" altLang="en-US" sz="2800" dirty="0" smtClean="0"/>
              <a:t>設為 </a:t>
            </a:r>
            <a:r>
              <a:rPr lang="en-US" altLang="zh-TW" sz="2800" dirty="0" smtClean="0"/>
              <a:t>10</a:t>
            </a:r>
            <a:r>
              <a:rPr lang="zh-TW" altLang="en-US" sz="2800" dirty="0" smtClean="0"/>
              <a:t>，並且將 “</a:t>
            </a:r>
            <a:r>
              <a:rPr lang="en-US" altLang="zh-TW" sz="2800" dirty="0" smtClean="0"/>
              <a:t>the” </a:t>
            </a:r>
            <a:r>
              <a:rPr lang="zh-TW" altLang="en-US" sz="2800" dirty="0" smtClean="0"/>
              <a:t>從文本中移除，則：</a:t>
            </a:r>
          </a:p>
          <a:p>
            <a:r>
              <a:rPr lang="zh-TW" altLang="en-US" sz="2800" dirty="0" smtClean="0"/>
              <a:t>在訓練樣本中，“</a:t>
            </a:r>
            <a:r>
              <a:rPr lang="en-US" altLang="zh-TW" sz="2800" dirty="0" smtClean="0"/>
              <a:t>the” </a:t>
            </a:r>
            <a:r>
              <a:rPr lang="zh-TW" altLang="en-US" sz="2800" dirty="0" smtClean="0"/>
              <a:t>再也不會出現在上下文的選取範圍中</a:t>
            </a:r>
          </a:p>
          <a:p>
            <a:r>
              <a:rPr lang="zh-TW" altLang="en-US" sz="2800" dirty="0" smtClean="0"/>
              <a:t>至少可以減少 </a:t>
            </a:r>
            <a:r>
              <a:rPr lang="en-US" altLang="zh-TW" sz="2800" dirty="0" smtClean="0"/>
              <a:t>10 </a:t>
            </a:r>
            <a:r>
              <a:rPr lang="zh-TW" altLang="en-US" sz="2800" dirty="0" smtClean="0"/>
              <a:t>個訓練樣本</a:t>
            </a:r>
          </a:p>
          <a:p>
            <a:pPr>
              <a:buFont typeface="Arial" pitchFamily="34" charset="0"/>
              <a:buChar char="•"/>
            </a:pPr>
            <a:endParaRPr lang="zh-TW" altLang="en-US" sz="2800" dirty="0"/>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762000" y="381000"/>
            <a:ext cx="7467600" cy="990600"/>
          </a:xfrm>
          <a:prstGeom prst="rect">
            <a:avLst/>
          </a:prstGeom>
        </p:spPr>
        <p:txBody>
          <a:bodyPr tIns="91440" bIns="91440" anchor="b" anchorCtr="0">
            <a:noAutofit/>
          </a:bodyPr>
          <a:lstStyle/>
          <a:p>
            <a:pPr algn="ctr">
              <a:spcBef>
                <a:spcPct val="20000"/>
              </a:spcBef>
              <a:defRPr/>
            </a:pPr>
            <a:endParaRPr lang="zh-TW" altLang="en-US" sz="4800" b="1" dirty="0" smtClean="0"/>
          </a:p>
          <a:p>
            <a:pPr lvl="0" algn="ctr">
              <a:spcBef>
                <a:spcPct val="20000"/>
              </a:spcBef>
              <a:defRPr/>
            </a:pPr>
            <a:r>
              <a:rPr kumimoji="0" lang="zh-TW" altLang="en-US" sz="4800" b="1" i="0" u="none" strike="noStrike" kern="0" cap="none" spc="0" normalizeH="0" baseline="0" noProof="0" dirty="0" smtClean="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問題</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5" name="矩形 4"/>
          <p:cNvSpPr/>
          <p:nvPr/>
        </p:nvSpPr>
        <p:spPr>
          <a:xfrm>
            <a:off x="838200" y="1752600"/>
            <a:ext cx="7315200" cy="4832092"/>
          </a:xfrm>
          <a:prstGeom prst="rect">
            <a:avLst/>
          </a:prstGeom>
        </p:spPr>
        <p:txBody>
          <a:bodyPr wrap="square">
            <a:spAutoFit/>
          </a:bodyPr>
          <a:lstStyle/>
          <a:p>
            <a:pPr>
              <a:buFont typeface="Arial" pitchFamily="34" charset="0"/>
              <a:buChar char="•"/>
            </a:pPr>
            <a:r>
              <a:rPr lang="zh-TW" altLang="en-US" sz="2800" dirty="0" smtClean="0"/>
              <a:t>訓練一個神經網路必須輸入訓練的樣本</a:t>
            </a:r>
            <a:endParaRPr lang="en-US" altLang="zh-TW" sz="2800" dirty="0" smtClean="0"/>
          </a:p>
          <a:p>
            <a:pPr>
              <a:buFont typeface="Arial" pitchFamily="34" charset="0"/>
              <a:buChar char="•"/>
            </a:pPr>
            <a:r>
              <a:rPr lang="zh-TW" altLang="en-US" sz="2800" dirty="0" smtClean="0"/>
              <a:t>然後不斷地更新神經元的權重，進而提高對目標的預測</a:t>
            </a:r>
            <a:endParaRPr lang="en-US" altLang="zh-TW" sz="2800" dirty="0" smtClean="0"/>
          </a:p>
          <a:p>
            <a:pPr>
              <a:buFont typeface="Arial" pitchFamily="34" charset="0"/>
              <a:buChar char="•"/>
            </a:pPr>
            <a:r>
              <a:rPr lang="zh-TW" altLang="en-US" sz="2800" dirty="0" smtClean="0"/>
              <a:t>每經過一個訓練樣本的訓練，各個神經元的權重就要進行一次調整</a:t>
            </a:r>
            <a:endParaRPr lang="en-US" altLang="zh-TW" sz="2800" dirty="0" smtClean="0"/>
          </a:p>
          <a:p>
            <a:pPr>
              <a:buFont typeface="Arial" pitchFamily="34" charset="0"/>
              <a:buChar char="•"/>
            </a:pPr>
            <a:r>
              <a:rPr lang="zh-TW" altLang="en-US" sz="2800" dirty="0" smtClean="0"/>
              <a:t>假設我們詞彙表中有 </a:t>
            </a:r>
            <a:r>
              <a:rPr lang="en-US" altLang="zh-TW" sz="2800" dirty="0" smtClean="0"/>
              <a:t>10,000 </a:t>
            </a:r>
            <a:r>
              <a:rPr lang="zh-TW" altLang="en-US" sz="2800" dirty="0" smtClean="0"/>
              <a:t>個字詞，形成一個龐大的神經網路</a:t>
            </a:r>
            <a:endParaRPr lang="en-US" altLang="zh-TW" sz="2800" dirty="0" smtClean="0"/>
          </a:p>
          <a:p>
            <a:pPr>
              <a:buFont typeface="Arial" pitchFamily="34" charset="0"/>
              <a:buChar char="•"/>
            </a:pPr>
            <a:r>
              <a:rPr lang="zh-TW" altLang="en-US" sz="2800" dirty="0" smtClean="0"/>
              <a:t>每有一個訓練樣本，就要重新調整一次</a:t>
            </a:r>
            <a:endParaRPr lang="en-US" altLang="zh-TW" sz="2800" dirty="0" smtClean="0"/>
          </a:p>
          <a:p>
            <a:pPr>
              <a:buFont typeface="Arial" pitchFamily="34" charset="0"/>
              <a:buChar char="•"/>
            </a:pPr>
            <a:r>
              <a:rPr lang="zh-TW" altLang="en-US" sz="2800" dirty="0" smtClean="0"/>
              <a:t>這將耗費龐大的運算資源，也會讓實際模型訓練起來非常的慢。</a:t>
            </a:r>
          </a:p>
          <a:p>
            <a:pPr>
              <a:buFont typeface="Arial" pitchFamily="34" charset="0"/>
              <a:buChar char="•"/>
            </a:pPr>
            <a:endParaRPr lang="zh-TW" altLang="en-US" sz="2800" dirty="0"/>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762000" y="381000"/>
            <a:ext cx="7467600" cy="990600"/>
          </a:xfrm>
          <a:prstGeom prst="rect">
            <a:avLst/>
          </a:prstGeom>
        </p:spPr>
        <p:txBody>
          <a:bodyPr tIns="91440" bIns="91440" anchor="b" anchorCtr="0">
            <a:noAutofit/>
          </a:bodyPr>
          <a:lstStyle/>
          <a:p>
            <a:pPr algn="ctr">
              <a:spcBef>
                <a:spcPct val="20000"/>
              </a:spcBef>
              <a:defRPr/>
            </a:pPr>
            <a:endParaRPr lang="zh-TW" altLang="en-US" sz="4800" b="1" dirty="0" smtClean="0"/>
          </a:p>
          <a:p>
            <a:pPr lvl="0" algn="ctr">
              <a:spcBef>
                <a:spcPct val="20000"/>
              </a:spcBef>
              <a:defRPr/>
            </a:pPr>
            <a:r>
              <a:rPr kumimoji="0" lang="zh-TW" altLang="en-US" sz="4800" b="1" i="0" u="none" strike="noStrike" kern="0" cap="none" spc="0" normalizeH="0" baseline="0" noProof="0" dirty="0" smtClean="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解決方法</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5" name="矩形 4"/>
          <p:cNvSpPr/>
          <p:nvPr/>
        </p:nvSpPr>
        <p:spPr>
          <a:xfrm>
            <a:off x="838200" y="1752600"/>
            <a:ext cx="7315200" cy="5262979"/>
          </a:xfrm>
          <a:prstGeom prst="rect">
            <a:avLst/>
          </a:prstGeom>
        </p:spPr>
        <p:txBody>
          <a:bodyPr wrap="square">
            <a:spAutoFit/>
          </a:bodyPr>
          <a:lstStyle/>
          <a:p>
            <a:pPr>
              <a:buFont typeface="Arial" pitchFamily="34" charset="0"/>
              <a:buChar char="•"/>
            </a:pPr>
            <a:r>
              <a:rPr lang="en-US" altLang="zh-TW" sz="2800" dirty="0" smtClean="0"/>
              <a:t>Negative sampling </a:t>
            </a:r>
            <a:r>
              <a:rPr lang="zh-TW" altLang="en-US" sz="2800" dirty="0" smtClean="0"/>
              <a:t>即用來解決這個問題，對於每個訓練樣本，只更新一部分的權重，而非整個神經網路的權重都被更新。</a:t>
            </a:r>
            <a:endParaRPr lang="en-US" altLang="zh-TW" sz="2800" dirty="0" smtClean="0"/>
          </a:p>
          <a:p>
            <a:pPr>
              <a:buFont typeface="Arial" pitchFamily="34" charset="0"/>
              <a:buChar char="•"/>
            </a:pPr>
            <a:r>
              <a:rPr lang="zh-TW" altLang="en-US" sz="2800" dirty="0" smtClean="0"/>
              <a:t>舉例來說，當我們用訓練樣本 </a:t>
            </a:r>
            <a:r>
              <a:rPr lang="en-US" altLang="zh-TW" sz="2800" dirty="0" smtClean="0"/>
              <a:t>(input word: “fox”, output word: “quick”) </a:t>
            </a:r>
            <a:r>
              <a:rPr lang="zh-TW" altLang="en-US" sz="2800" dirty="0" smtClean="0"/>
              <a:t>來訓練</a:t>
            </a:r>
            <a:endParaRPr lang="en-US" altLang="zh-TW" sz="2800" dirty="0" smtClean="0"/>
          </a:p>
          <a:p>
            <a:pPr>
              <a:buFont typeface="Arial" pitchFamily="34" charset="0"/>
              <a:buChar char="•"/>
            </a:pPr>
            <a:r>
              <a:rPr lang="zh-TW" altLang="en-US" sz="2800" dirty="0" smtClean="0"/>
              <a:t>時，”</a:t>
            </a:r>
            <a:r>
              <a:rPr lang="en-US" altLang="zh-TW" sz="2800" dirty="0" smtClean="0"/>
              <a:t>fox” </a:t>
            </a:r>
            <a:r>
              <a:rPr lang="zh-TW" altLang="en-US" sz="2800" dirty="0" smtClean="0"/>
              <a:t>和 “</a:t>
            </a:r>
            <a:r>
              <a:rPr lang="en-US" altLang="zh-TW" sz="2800" dirty="0" smtClean="0"/>
              <a:t>quick” </a:t>
            </a:r>
            <a:r>
              <a:rPr lang="zh-TW" altLang="en-US" sz="2800" dirty="0" smtClean="0"/>
              <a:t>都是用 </a:t>
            </a:r>
            <a:r>
              <a:rPr lang="en-US" altLang="zh-TW" sz="2800" dirty="0" smtClean="0"/>
              <a:t>one-hot </a:t>
            </a:r>
            <a:r>
              <a:rPr lang="zh-TW" altLang="en-US" sz="2800" dirty="0" smtClean="0"/>
              <a:t>編碼來表示。如果我們詞彙表的大小是 </a:t>
            </a:r>
            <a:r>
              <a:rPr lang="en-US" altLang="zh-TW" sz="2800" dirty="0" smtClean="0"/>
              <a:t>10,000 </a:t>
            </a:r>
            <a:r>
              <a:rPr lang="zh-TW" altLang="en-US" sz="2800" dirty="0" smtClean="0"/>
              <a:t>的話，則在輸出層，我們期望對應 “</a:t>
            </a:r>
            <a:r>
              <a:rPr lang="en-US" altLang="zh-TW" sz="2800" dirty="0" smtClean="0"/>
              <a:t>quick” </a:t>
            </a:r>
            <a:r>
              <a:rPr lang="zh-TW" altLang="en-US" sz="2800" dirty="0" smtClean="0"/>
              <a:t>這個字詞的神經元節點輸出是 </a:t>
            </a:r>
            <a:r>
              <a:rPr lang="en-US" altLang="zh-TW" sz="2800" dirty="0" smtClean="0"/>
              <a:t>1</a:t>
            </a:r>
            <a:r>
              <a:rPr lang="zh-TW" altLang="en-US" sz="2800" dirty="0" smtClean="0"/>
              <a:t>，其他 </a:t>
            </a:r>
            <a:r>
              <a:rPr lang="en-US" altLang="zh-TW" sz="2800" dirty="0" smtClean="0"/>
              <a:t>9.999 </a:t>
            </a:r>
            <a:r>
              <a:rPr lang="zh-TW" altLang="en-US" sz="2800" dirty="0" smtClean="0"/>
              <a:t>個神經元輸出都是 </a:t>
            </a:r>
            <a:r>
              <a:rPr lang="en-US" altLang="zh-TW" sz="2800" dirty="0" smtClean="0"/>
              <a:t>0</a:t>
            </a:r>
            <a:r>
              <a:rPr lang="zh-TW" altLang="en-US" sz="2800" dirty="0" smtClean="0"/>
              <a:t>，這 </a:t>
            </a:r>
            <a:r>
              <a:rPr lang="en-US" altLang="zh-TW" sz="2800" dirty="0" smtClean="0"/>
              <a:t>9,999 </a:t>
            </a:r>
            <a:r>
              <a:rPr lang="zh-TW" altLang="en-US" sz="2800" dirty="0" smtClean="0"/>
              <a:t>個期望輸出為 </a:t>
            </a:r>
            <a:r>
              <a:rPr lang="en-US" altLang="zh-TW" sz="2800" dirty="0" smtClean="0"/>
              <a:t>0 </a:t>
            </a:r>
            <a:r>
              <a:rPr lang="zh-TW" altLang="en-US" sz="2800" dirty="0" smtClean="0"/>
              <a:t>的神經元節點所對應的字詞我們就稱為 “</a:t>
            </a:r>
            <a:r>
              <a:rPr lang="en-US" altLang="zh-TW" sz="2800" dirty="0" smtClean="0"/>
              <a:t>negative word”</a:t>
            </a:r>
            <a:r>
              <a:rPr lang="zh-TW" altLang="en-US" sz="2800" dirty="0" smtClean="0"/>
              <a:t>。</a:t>
            </a:r>
            <a:endParaRPr lang="zh-TW" altLang="en-US" sz="2800" dirty="0"/>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762000" y="381000"/>
            <a:ext cx="7467600" cy="990600"/>
          </a:xfrm>
          <a:prstGeom prst="rect">
            <a:avLst/>
          </a:prstGeom>
        </p:spPr>
        <p:txBody>
          <a:bodyPr tIns="91440" bIns="91440" anchor="b" anchorCtr="0">
            <a:noAutofit/>
          </a:bodyPr>
          <a:lstStyle/>
          <a:p>
            <a:pPr algn="ctr">
              <a:spcBef>
                <a:spcPct val="20000"/>
              </a:spcBef>
              <a:defRPr/>
            </a:pPr>
            <a:endParaRPr lang="zh-TW" altLang="en-US" sz="4800" b="1" dirty="0" smtClean="0"/>
          </a:p>
          <a:p>
            <a:pPr lvl="0" algn="ctr">
              <a:spcBef>
                <a:spcPct val="20000"/>
              </a:spcBef>
              <a:defRPr/>
            </a:pPr>
            <a:r>
              <a:rPr kumimoji="0" lang="zh-TW" altLang="en-US" sz="4800" b="1" i="0" u="none" strike="noStrike" kern="0" cap="none" spc="0" normalizeH="0" baseline="0" noProof="0" dirty="0" smtClean="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解決方法</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5" name="矩形 4"/>
          <p:cNvSpPr/>
          <p:nvPr/>
        </p:nvSpPr>
        <p:spPr>
          <a:xfrm>
            <a:off x="838200" y="1752600"/>
            <a:ext cx="7315200" cy="3970318"/>
          </a:xfrm>
          <a:prstGeom prst="rect">
            <a:avLst/>
          </a:prstGeom>
        </p:spPr>
        <p:txBody>
          <a:bodyPr wrap="square">
            <a:spAutoFit/>
          </a:bodyPr>
          <a:lstStyle/>
          <a:p>
            <a:pPr>
              <a:buFont typeface="Arial" pitchFamily="34" charset="0"/>
              <a:buChar char="•"/>
            </a:pPr>
            <a:r>
              <a:rPr lang="zh-TW" altLang="en-US" sz="2800" dirty="0" smtClean="0"/>
              <a:t>當使用 </a:t>
            </a:r>
            <a:r>
              <a:rPr lang="en-US" altLang="zh-TW" sz="2800" dirty="0" smtClean="0"/>
              <a:t>negative sampling </a:t>
            </a:r>
            <a:r>
              <a:rPr lang="zh-TW" altLang="en-US" sz="2800" dirty="0" smtClean="0"/>
              <a:t>時，我們隨機選擇一小部分的 “</a:t>
            </a:r>
            <a:r>
              <a:rPr lang="en-US" altLang="zh-TW" sz="2800" dirty="0" smtClean="0"/>
              <a:t>negative” words (</a:t>
            </a:r>
            <a:r>
              <a:rPr lang="zh-TW" altLang="en-US" sz="2800" dirty="0" smtClean="0"/>
              <a:t>比如說選 </a:t>
            </a:r>
            <a:r>
              <a:rPr lang="en-US" altLang="zh-TW" sz="2800" dirty="0" smtClean="0"/>
              <a:t>5 </a:t>
            </a:r>
            <a:r>
              <a:rPr lang="zh-TW" altLang="en-US" sz="2800" dirty="0" smtClean="0"/>
              <a:t>個 </a:t>
            </a:r>
            <a:r>
              <a:rPr lang="en-US" altLang="zh-TW" sz="2800" dirty="0" smtClean="0"/>
              <a:t>negative words) </a:t>
            </a:r>
            <a:r>
              <a:rPr lang="zh-TW" altLang="en-US" sz="2800" dirty="0" smtClean="0"/>
              <a:t>來更新相對應的權重。</a:t>
            </a:r>
            <a:endParaRPr lang="en-US" altLang="zh-TW" sz="2800" dirty="0" smtClean="0"/>
          </a:p>
          <a:p>
            <a:pPr>
              <a:buFont typeface="Arial" pitchFamily="34" charset="0"/>
              <a:buChar char="•"/>
            </a:pPr>
            <a:r>
              <a:rPr lang="zh-TW" altLang="en-US" sz="2800" dirty="0" smtClean="0"/>
              <a:t>我們也會針對 “</a:t>
            </a:r>
            <a:r>
              <a:rPr lang="en-US" altLang="zh-TW" sz="2800" dirty="0" smtClean="0"/>
              <a:t>positive” word </a:t>
            </a:r>
            <a:r>
              <a:rPr lang="zh-TW" altLang="en-US" sz="2800" dirty="0" smtClean="0"/>
              <a:t>做更新</a:t>
            </a:r>
            <a:endParaRPr lang="en-US" altLang="zh-TW" sz="2800" dirty="0" smtClean="0"/>
          </a:p>
          <a:p>
            <a:pPr>
              <a:buFont typeface="Arial" pitchFamily="34" charset="0"/>
              <a:buChar char="•"/>
            </a:pPr>
            <a:r>
              <a:rPr lang="zh-TW" altLang="en-US" sz="2800" dirty="0" smtClean="0"/>
              <a:t>在目前的例子，</a:t>
            </a:r>
            <a:r>
              <a:rPr lang="en-US" altLang="zh-TW" sz="2800" dirty="0" smtClean="0"/>
              <a:t>positive word </a:t>
            </a:r>
            <a:r>
              <a:rPr lang="zh-TW" altLang="en-US" sz="2800" dirty="0" smtClean="0"/>
              <a:t>是 “</a:t>
            </a:r>
            <a:r>
              <a:rPr lang="en-US" altLang="zh-TW" sz="2800" dirty="0" smtClean="0"/>
              <a:t>quick”</a:t>
            </a:r>
            <a:r>
              <a:rPr lang="zh-TW" altLang="en-US" sz="2800" dirty="0" smtClean="0"/>
              <a:t>。</a:t>
            </a:r>
            <a:endParaRPr lang="en-US" altLang="zh-TW" sz="2800" dirty="0" smtClean="0"/>
          </a:p>
          <a:p>
            <a:pPr>
              <a:buFont typeface="Arial" pitchFamily="34" charset="0"/>
              <a:buChar char="•"/>
            </a:pPr>
            <a:r>
              <a:rPr lang="zh-TW" altLang="en-US" sz="2800" dirty="0" smtClean="0"/>
              <a:t>如果是小規模數據集的話，可選 </a:t>
            </a:r>
            <a:r>
              <a:rPr lang="en-US" altLang="zh-TW" sz="2800" dirty="0" smtClean="0"/>
              <a:t>5–20 </a:t>
            </a:r>
            <a:r>
              <a:rPr lang="zh-TW" altLang="en-US" sz="2800" dirty="0" smtClean="0"/>
              <a:t>個字作為 </a:t>
            </a:r>
            <a:r>
              <a:rPr lang="en-US" altLang="zh-TW" sz="2800" dirty="0" smtClean="0"/>
              <a:t>negative sample</a:t>
            </a:r>
            <a:r>
              <a:rPr lang="zh-TW" altLang="en-US" sz="2800" dirty="0" smtClean="0"/>
              <a:t>；但對於比較大的數據集的話，可選擇 </a:t>
            </a:r>
            <a:r>
              <a:rPr lang="en-US" altLang="zh-TW" sz="2800" dirty="0" smtClean="0"/>
              <a:t>2–5 </a:t>
            </a:r>
            <a:r>
              <a:rPr lang="zh-TW" altLang="en-US" sz="2800" dirty="0" smtClean="0"/>
              <a:t>個字詞作為 </a:t>
            </a:r>
            <a:r>
              <a:rPr lang="en-US" altLang="zh-TW" sz="2800" dirty="0" smtClean="0"/>
              <a:t>negative words</a:t>
            </a:r>
            <a:r>
              <a:rPr lang="zh-TW" altLang="en-US" sz="2800" dirty="0" smtClean="0"/>
              <a:t>。</a:t>
            </a:r>
            <a:endParaRPr lang="zh-TW" altLang="en-US" sz="2800" dirty="0"/>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762000" y="381000"/>
            <a:ext cx="7467600" cy="990600"/>
          </a:xfrm>
          <a:prstGeom prst="rect">
            <a:avLst/>
          </a:prstGeom>
        </p:spPr>
        <p:txBody>
          <a:bodyPr tIns="91440" bIns="91440" anchor="b" anchorCtr="0">
            <a:noAutofit/>
          </a:bodyPr>
          <a:lstStyle/>
          <a:p>
            <a:pPr algn="ctr">
              <a:spcBef>
                <a:spcPct val="20000"/>
              </a:spcBef>
              <a:defRPr/>
            </a:pPr>
            <a:endParaRPr lang="zh-TW" altLang="en-US" sz="4800" b="1" dirty="0" smtClean="0"/>
          </a:p>
          <a:p>
            <a:pPr lvl="0" algn="ctr">
              <a:spcBef>
                <a:spcPct val="20000"/>
              </a:spcBef>
              <a:defRPr/>
            </a:pPr>
            <a:r>
              <a:rPr kumimoji="0" lang="zh-TW" altLang="en-US" sz="4800" b="1" i="0" u="none" strike="noStrike" kern="0" cap="none" spc="0" normalizeH="0" baseline="0" noProof="0" dirty="0" smtClean="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解決方法</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5" name="矩形 4"/>
          <p:cNvSpPr/>
          <p:nvPr/>
        </p:nvSpPr>
        <p:spPr>
          <a:xfrm>
            <a:off x="838200" y="1752600"/>
            <a:ext cx="7315200" cy="2677656"/>
          </a:xfrm>
          <a:prstGeom prst="rect">
            <a:avLst/>
          </a:prstGeom>
        </p:spPr>
        <p:txBody>
          <a:bodyPr wrap="square">
            <a:spAutoFit/>
          </a:bodyPr>
          <a:lstStyle/>
          <a:p>
            <a:pPr>
              <a:buFont typeface="Arial" pitchFamily="34" charset="0"/>
              <a:buChar char="•"/>
            </a:pPr>
            <a:r>
              <a:rPr lang="zh-TW" altLang="en-US" sz="2800" dirty="0" smtClean="0"/>
              <a:t>我們的輸出層是一個 </a:t>
            </a:r>
            <a:r>
              <a:rPr lang="en-US" altLang="zh-TW" sz="2800" dirty="0" smtClean="0"/>
              <a:t>300 x 10,000 </a:t>
            </a:r>
            <a:r>
              <a:rPr lang="zh-TW" altLang="en-US" sz="2800" dirty="0" smtClean="0"/>
              <a:t>的權重矩陣。如果我們只更新 “</a:t>
            </a:r>
            <a:r>
              <a:rPr lang="en-US" altLang="zh-TW" sz="2800" dirty="0" smtClean="0"/>
              <a:t>quick” </a:t>
            </a:r>
            <a:r>
              <a:rPr lang="zh-TW" altLang="en-US" sz="2800" dirty="0" smtClean="0"/>
              <a:t>這個 </a:t>
            </a:r>
            <a:r>
              <a:rPr lang="en-US" altLang="zh-TW" sz="2800" dirty="0" smtClean="0"/>
              <a:t>positive word</a:t>
            </a:r>
            <a:r>
              <a:rPr lang="zh-TW" altLang="en-US" sz="2800" dirty="0" smtClean="0"/>
              <a:t>，以及其他 </a:t>
            </a:r>
            <a:r>
              <a:rPr lang="en-US" altLang="zh-TW" sz="2800" dirty="0" smtClean="0"/>
              <a:t>5 </a:t>
            </a:r>
            <a:r>
              <a:rPr lang="zh-TW" altLang="en-US" sz="2800" dirty="0" smtClean="0"/>
              <a:t>個 </a:t>
            </a:r>
            <a:r>
              <a:rPr lang="en-US" altLang="zh-TW" sz="2800" dirty="0" smtClean="0"/>
              <a:t>negative words </a:t>
            </a:r>
            <a:r>
              <a:rPr lang="zh-TW" altLang="en-US" sz="2800" dirty="0" smtClean="0"/>
              <a:t>的權重的話，總共只需要更新 </a:t>
            </a:r>
            <a:r>
              <a:rPr lang="en-US" altLang="zh-TW" sz="2800" dirty="0" smtClean="0"/>
              <a:t>6 </a:t>
            </a:r>
            <a:r>
              <a:rPr lang="zh-TW" altLang="en-US" sz="2800" dirty="0" smtClean="0"/>
              <a:t>個神經元，也就是 </a:t>
            </a:r>
            <a:r>
              <a:rPr lang="en-US" altLang="zh-TW" sz="2800" dirty="0" smtClean="0"/>
              <a:t>6 x 300 = 1,800 </a:t>
            </a:r>
            <a:r>
              <a:rPr lang="zh-TW" altLang="en-US" sz="2800" dirty="0" smtClean="0"/>
              <a:t>個權重，只有原本的 </a:t>
            </a:r>
            <a:r>
              <a:rPr lang="en-US" altLang="zh-TW" sz="2800" dirty="0" smtClean="0"/>
              <a:t>0.06%</a:t>
            </a:r>
            <a:r>
              <a:rPr lang="zh-TW" altLang="en-US" sz="2800" dirty="0" smtClean="0"/>
              <a:t>，大幅提高計算的效率！</a:t>
            </a:r>
            <a:endParaRPr lang="zh-TW" altLang="en-US" sz="2800" dirty="0"/>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762000" y="381000"/>
            <a:ext cx="7467600" cy="990600"/>
          </a:xfrm>
          <a:prstGeom prst="rect">
            <a:avLst/>
          </a:prstGeom>
        </p:spPr>
        <p:txBody>
          <a:bodyPr tIns="91440" bIns="91440" anchor="b" anchorCtr="0">
            <a:noAutofit/>
          </a:bodyPr>
          <a:lstStyle/>
          <a:p>
            <a:pPr algn="ctr">
              <a:spcBef>
                <a:spcPct val="20000"/>
              </a:spcBef>
              <a:defRPr/>
            </a:pPr>
            <a:endParaRPr lang="zh-TW" altLang="en-US" sz="4800" b="1" dirty="0" smtClean="0"/>
          </a:p>
          <a:p>
            <a:pPr lvl="0" algn="ctr">
              <a:spcBef>
                <a:spcPct val="20000"/>
              </a:spcBef>
              <a:defRPr/>
            </a:pPr>
            <a:r>
              <a:rPr kumimoji="0" lang="zh-TW" altLang="en-US" sz="4800" b="1" i="0" u="none" strike="noStrike" kern="0" cap="none" spc="0" normalizeH="0" baseline="0" noProof="0" dirty="0" smtClean="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解決方法</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5" name="矩形 4"/>
          <p:cNvSpPr/>
          <p:nvPr/>
        </p:nvSpPr>
        <p:spPr>
          <a:xfrm>
            <a:off x="838200" y="1752600"/>
            <a:ext cx="7315200" cy="4524315"/>
          </a:xfrm>
          <a:prstGeom prst="rect">
            <a:avLst/>
          </a:prstGeom>
        </p:spPr>
        <p:txBody>
          <a:bodyPr wrap="square">
            <a:spAutoFit/>
          </a:bodyPr>
          <a:lstStyle/>
          <a:p>
            <a:pPr>
              <a:buFont typeface="Arial" pitchFamily="34" charset="0"/>
              <a:buChar char="•"/>
            </a:pPr>
            <a:r>
              <a:rPr lang="en-US" altLang="zh-TW" sz="2400" dirty="0" smtClean="0"/>
              <a:t>Negative sampling </a:t>
            </a:r>
            <a:r>
              <a:rPr lang="zh-TW" altLang="en-US" sz="2400" dirty="0" smtClean="0"/>
              <a:t>的好處是，透過隨機取樣的方式，降低錯誤信號對整體模型造成的影響。如果我們再次以 ”</a:t>
            </a:r>
            <a:r>
              <a:rPr lang="en-US" altLang="zh-TW" sz="2400" dirty="0" smtClean="0"/>
              <a:t>The quick brown fox jumps over the lazy dog.” </a:t>
            </a:r>
            <a:r>
              <a:rPr lang="zh-TW" altLang="en-US" sz="2400" dirty="0" smtClean="0"/>
              <a:t>作為文本範例，若輸入字詞是 </a:t>
            </a:r>
            <a:r>
              <a:rPr lang="en-US" altLang="zh-TW" sz="2400" dirty="0" smtClean="0"/>
              <a:t>brown</a:t>
            </a:r>
            <a:r>
              <a:rPr lang="zh-TW" altLang="en-US" sz="2400" dirty="0" smtClean="0"/>
              <a:t>，</a:t>
            </a:r>
            <a:r>
              <a:rPr lang="en-US" altLang="zh-TW" sz="2400" dirty="0" smtClean="0"/>
              <a:t>window size </a:t>
            </a:r>
            <a:r>
              <a:rPr lang="zh-TW" altLang="en-US" sz="2400" dirty="0" smtClean="0"/>
              <a:t>設為 </a:t>
            </a:r>
            <a:r>
              <a:rPr lang="en-US" altLang="zh-TW" sz="2400" dirty="0" smtClean="0"/>
              <a:t>2 </a:t>
            </a:r>
            <a:r>
              <a:rPr lang="zh-TW" altLang="en-US" sz="2400" dirty="0" smtClean="0"/>
              <a:t>時，</a:t>
            </a:r>
            <a:r>
              <a:rPr lang="en-US" altLang="zh-TW" sz="2400" dirty="0" smtClean="0"/>
              <a:t>(brown, dog) </a:t>
            </a:r>
            <a:r>
              <a:rPr lang="zh-TW" altLang="en-US" sz="2400" dirty="0" smtClean="0"/>
              <a:t>會被視為 </a:t>
            </a:r>
            <a:r>
              <a:rPr lang="en-US" altLang="zh-TW" sz="2400" dirty="0" smtClean="0"/>
              <a:t>negative sample</a:t>
            </a:r>
            <a:r>
              <a:rPr lang="zh-TW" altLang="en-US" sz="2400" dirty="0" smtClean="0"/>
              <a:t>，那 </a:t>
            </a:r>
            <a:r>
              <a:rPr lang="en-US" altLang="zh-TW" sz="2400" dirty="0" smtClean="0"/>
              <a:t>model </a:t>
            </a:r>
            <a:r>
              <a:rPr lang="zh-TW" altLang="en-US" sz="2400" dirty="0" smtClean="0"/>
              <a:t>學到的就會是「</a:t>
            </a:r>
            <a:r>
              <a:rPr lang="en-US" altLang="zh-TW" sz="2400" dirty="0" smtClean="0"/>
              <a:t>brown </a:t>
            </a:r>
            <a:r>
              <a:rPr lang="zh-TW" altLang="en-US" sz="2400" dirty="0" smtClean="0"/>
              <a:t>這個字的周遭不該出現 </a:t>
            </a:r>
            <a:r>
              <a:rPr lang="en-US" altLang="zh-TW" sz="2400" dirty="0" smtClean="0"/>
              <a:t>dog</a:t>
            </a:r>
            <a:r>
              <a:rPr lang="zh-TW" altLang="en-US" sz="2400" dirty="0" smtClean="0"/>
              <a:t>」這樣的信號。</a:t>
            </a:r>
            <a:endParaRPr lang="en-US" altLang="zh-TW" sz="2400" dirty="0" smtClean="0"/>
          </a:p>
          <a:p>
            <a:pPr>
              <a:buFont typeface="Arial" pitchFamily="34" charset="0"/>
              <a:buChar char="•"/>
            </a:pPr>
            <a:r>
              <a:rPr lang="zh-TW" altLang="en-US" sz="2400" dirty="0" smtClean="0"/>
              <a:t>然而，這個信號明顯不是正確的，也會把 </a:t>
            </a:r>
            <a:r>
              <a:rPr lang="en-US" altLang="zh-TW" sz="2400" dirty="0" smtClean="0"/>
              <a:t>model </a:t>
            </a:r>
            <a:r>
              <a:rPr lang="zh-TW" altLang="en-US" sz="2400" dirty="0" smtClean="0"/>
              <a:t>帶往錯誤的方向，大部分被我們當作 </a:t>
            </a:r>
            <a:r>
              <a:rPr lang="en-US" altLang="zh-TW" sz="2400" dirty="0" smtClean="0"/>
              <a:t>negative </a:t>
            </a:r>
            <a:r>
              <a:rPr lang="zh-TW" altLang="en-US" sz="2400" dirty="0" smtClean="0"/>
              <a:t>的字，其實只是不在 “</a:t>
            </a:r>
            <a:r>
              <a:rPr lang="en-US" altLang="zh-TW" sz="2400" dirty="0" smtClean="0"/>
              <a:t>unobserved”</a:t>
            </a:r>
            <a:r>
              <a:rPr lang="zh-TW" altLang="en-US" sz="2400" dirty="0" smtClean="0"/>
              <a:t>。透過 </a:t>
            </a:r>
            <a:r>
              <a:rPr lang="en-US" altLang="zh-TW" sz="2400" dirty="0" smtClean="0"/>
              <a:t>negative sampling </a:t>
            </a:r>
            <a:r>
              <a:rPr lang="zh-TW" altLang="en-US" sz="2400" dirty="0" smtClean="0"/>
              <a:t>隨機取樣的方式，希望把他們的權重降低一點，希望可以降低錯誤信號的影響。</a:t>
            </a:r>
            <a:endParaRPr lang="zh-TW" altLang="en-US" sz="2400" dirty="0"/>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762000" y="381000"/>
            <a:ext cx="7467600" cy="990600"/>
          </a:xfrm>
          <a:prstGeom prst="rect">
            <a:avLst/>
          </a:prstGeom>
        </p:spPr>
        <p:txBody>
          <a:bodyPr tIns="91440" bIns="91440" anchor="b" anchorCtr="0">
            <a:noAutofit/>
          </a:bodyPr>
          <a:lstStyle/>
          <a:p>
            <a:pPr algn="ctr">
              <a:spcBef>
                <a:spcPct val="20000"/>
              </a:spcBef>
              <a:defRPr/>
            </a:pPr>
            <a:endParaRPr lang="zh-TW" altLang="en-US" sz="4800" b="1" dirty="0" smtClean="0"/>
          </a:p>
          <a:p>
            <a:pPr lvl="0" algn="ctr">
              <a:spcBef>
                <a:spcPct val="20000"/>
              </a:spcBef>
              <a:defRPr/>
            </a:pPr>
            <a:r>
              <a:rPr kumimoji="0" lang="zh-TW" altLang="en-US" sz="4800" b="1" i="0" u="none" strike="noStrike" kern="0" cap="none" spc="0" normalizeH="0" baseline="0" noProof="0" dirty="0" smtClean="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解決方法</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pic>
        <p:nvPicPr>
          <p:cNvPr id="18434" name="Picture 2"/>
          <p:cNvPicPr>
            <a:picLocks noChangeAspect="1" noChangeArrowheads="1"/>
          </p:cNvPicPr>
          <p:nvPr/>
        </p:nvPicPr>
        <p:blipFill>
          <a:blip r:embed="rId3" cstate="print"/>
          <a:srcRect/>
          <a:stretch>
            <a:fillRect/>
          </a:stretch>
        </p:blipFill>
        <p:spPr bwMode="auto">
          <a:xfrm>
            <a:off x="1143000" y="1828800"/>
            <a:ext cx="6818313" cy="4506913"/>
          </a:xfrm>
          <a:prstGeom prst="rect">
            <a:avLst/>
          </a:prstGeom>
          <a:noFill/>
          <a:ln w="9525">
            <a:noFill/>
            <a:miter lim="800000"/>
            <a:headEnd/>
            <a:tailEnd/>
          </a:ln>
        </p:spPr>
      </p:pic>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762000" y="381000"/>
            <a:ext cx="7467600" cy="990600"/>
          </a:xfrm>
          <a:prstGeom prst="rect">
            <a:avLst/>
          </a:prstGeom>
        </p:spPr>
        <p:txBody>
          <a:bodyPr tIns="91440" bIns="91440" anchor="b" anchorCtr="0">
            <a:noAutofit/>
          </a:bodyPr>
          <a:lstStyle/>
          <a:p>
            <a:pPr algn="ctr">
              <a:spcBef>
                <a:spcPct val="20000"/>
              </a:spcBef>
              <a:defRPr/>
            </a:pPr>
            <a:endParaRPr lang="zh-TW" altLang="en-US" sz="4800" b="1" dirty="0" smtClean="0"/>
          </a:p>
          <a:p>
            <a:pPr lvl="0" algn="ctr">
              <a:spcBef>
                <a:spcPct val="20000"/>
              </a:spcBef>
              <a:defRPr/>
            </a:pPr>
            <a:r>
              <a:rPr lang="zh-TW" altLang="en-US" sz="4800" b="1" kern="0" dirty="0" smtClean="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詞向量的真正含義</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5" name="矩形 4"/>
          <p:cNvSpPr/>
          <p:nvPr/>
        </p:nvSpPr>
        <p:spPr>
          <a:xfrm>
            <a:off x="838200" y="1752600"/>
            <a:ext cx="7315200" cy="3416320"/>
          </a:xfrm>
          <a:prstGeom prst="rect">
            <a:avLst/>
          </a:prstGeom>
        </p:spPr>
        <p:txBody>
          <a:bodyPr wrap="square">
            <a:spAutoFit/>
          </a:bodyPr>
          <a:lstStyle/>
          <a:p>
            <a:pPr>
              <a:buFont typeface="Arial" pitchFamily="34" charset="0"/>
              <a:buChar char="•"/>
            </a:pPr>
            <a:r>
              <a:rPr lang="zh-TW" altLang="en-US" sz="2400" dirty="0" smtClean="0"/>
              <a:t>要怎麼將一個詞彙表示成一個 </a:t>
            </a:r>
            <a:r>
              <a:rPr lang="en-US" altLang="zh-TW" sz="2400" dirty="0" smtClean="0"/>
              <a:t>N </a:t>
            </a:r>
            <a:r>
              <a:rPr lang="zh-TW" altLang="en-US" sz="2400" dirty="0" smtClean="0"/>
              <a:t>維向量 ？</a:t>
            </a:r>
            <a:endParaRPr lang="en-US" altLang="zh-TW" sz="2400" dirty="0" smtClean="0"/>
          </a:p>
          <a:p>
            <a:pPr>
              <a:buFont typeface="Arial" pitchFamily="34" charset="0"/>
              <a:buChar char="•"/>
            </a:pPr>
            <a:r>
              <a:rPr lang="en-US" altLang="zh-TW" sz="2400" dirty="0" smtClean="0"/>
              <a:t>N</a:t>
            </a:r>
            <a:r>
              <a:rPr lang="zh-TW" altLang="en-US" sz="2400" dirty="0" smtClean="0"/>
              <a:t>的大小怎麼定？</a:t>
            </a:r>
            <a:endParaRPr lang="en-US" altLang="zh-TW" sz="2400" dirty="0" smtClean="0"/>
          </a:p>
          <a:p>
            <a:pPr>
              <a:buFont typeface="Arial" pitchFamily="34" charset="0"/>
              <a:buChar char="•"/>
            </a:pPr>
            <a:r>
              <a:rPr lang="en-US" altLang="zh-TW" sz="2400" dirty="0" smtClean="0"/>
              <a:t>N</a:t>
            </a:r>
            <a:r>
              <a:rPr lang="zh-TW" altLang="en-US" sz="2400" dirty="0" smtClean="0"/>
              <a:t>的大小代表什麼意思？</a:t>
            </a:r>
            <a:endParaRPr lang="en-US" altLang="zh-TW" sz="2400" dirty="0" smtClean="0"/>
          </a:p>
          <a:p>
            <a:pPr lvl="6"/>
            <a:r>
              <a:rPr lang="zh-TW" altLang="en-US" sz="2400" dirty="0" smtClean="0"/>
              <a:t>野狼</a:t>
            </a:r>
          </a:p>
          <a:p>
            <a:pPr lvl="6"/>
            <a:r>
              <a:rPr lang="zh-TW" altLang="en-US" sz="2400" dirty="0" smtClean="0"/>
              <a:t>老虎</a:t>
            </a:r>
          </a:p>
          <a:p>
            <a:pPr lvl="6"/>
            <a:r>
              <a:rPr lang="zh-TW" altLang="en-US" sz="2400" dirty="0" smtClean="0"/>
              <a:t>狗</a:t>
            </a:r>
          </a:p>
          <a:p>
            <a:pPr lvl="6"/>
            <a:r>
              <a:rPr lang="zh-TW" altLang="en-US" sz="2400" dirty="0" smtClean="0"/>
              <a:t>貓</a:t>
            </a:r>
          </a:p>
          <a:p>
            <a:pPr lvl="6"/>
            <a:r>
              <a:rPr lang="zh-TW" altLang="en-US" sz="2400" dirty="0" smtClean="0"/>
              <a:t>喵咪</a:t>
            </a:r>
          </a:p>
          <a:p>
            <a:pPr>
              <a:buFont typeface="Arial" pitchFamily="34" charset="0"/>
              <a:buChar char="•"/>
            </a:pPr>
            <a:endParaRPr lang="zh-TW" altLang="en-US" sz="2400" dirty="0"/>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762000" y="381000"/>
            <a:ext cx="7467600" cy="990600"/>
          </a:xfrm>
          <a:prstGeom prst="rect">
            <a:avLst/>
          </a:prstGeom>
        </p:spPr>
        <p:txBody>
          <a:bodyPr tIns="91440" bIns="91440" anchor="b" anchorCtr="0">
            <a:noAutofit/>
          </a:bodyPr>
          <a:lstStyle/>
          <a:p>
            <a:pPr algn="ctr">
              <a:spcBef>
                <a:spcPct val="20000"/>
              </a:spcBef>
              <a:defRPr/>
            </a:pPr>
            <a:endParaRPr lang="zh-TW" altLang="en-US" sz="4800" b="1" dirty="0" smtClean="0"/>
          </a:p>
          <a:p>
            <a:pPr lvl="0" algn="ctr">
              <a:spcBef>
                <a:spcPct val="20000"/>
              </a:spcBef>
              <a:defRPr/>
            </a:pPr>
            <a:r>
              <a:rPr lang="zh-TW" altLang="en-US" sz="4800" b="1" kern="0" dirty="0" smtClean="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詞向量的真正含義</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pic>
        <p:nvPicPr>
          <p:cNvPr id="19458" name="Picture 2"/>
          <p:cNvPicPr>
            <a:picLocks noChangeAspect="1" noChangeArrowheads="1"/>
          </p:cNvPicPr>
          <p:nvPr/>
        </p:nvPicPr>
        <p:blipFill>
          <a:blip r:embed="rId3" cstate="print"/>
          <a:srcRect/>
          <a:stretch>
            <a:fillRect/>
          </a:stretch>
        </p:blipFill>
        <p:spPr bwMode="auto">
          <a:xfrm>
            <a:off x="533400" y="1600200"/>
            <a:ext cx="8120063" cy="4711700"/>
          </a:xfrm>
          <a:prstGeom prst="rect">
            <a:avLst/>
          </a:prstGeom>
          <a:noFill/>
          <a:ln w="9525">
            <a:noFill/>
            <a:miter lim="800000"/>
            <a:headEnd/>
            <a:tailEnd/>
          </a:ln>
        </p:spPr>
      </p:pic>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電腦比較習慣的資料</a:t>
            </a:r>
            <a:endParaRPr lang="zh-TW" altLang="en-US" b="1" dirty="0"/>
          </a:p>
        </p:txBody>
      </p:sp>
      <p:pic>
        <p:nvPicPr>
          <p:cNvPr id="1026" name="Picture 2" descr="C:\Users\joshhu\Desktop\7kA85HF.png"/>
          <p:cNvPicPr>
            <a:picLocks noChangeAspect="1" noChangeArrowheads="1"/>
          </p:cNvPicPr>
          <p:nvPr/>
        </p:nvPicPr>
        <p:blipFill>
          <a:blip r:embed="rId2" cstate="print"/>
          <a:srcRect/>
          <a:stretch>
            <a:fillRect/>
          </a:stretch>
        </p:blipFill>
        <p:spPr bwMode="auto">
          <a:xfrm>
            <a:off x="467544" y="2348880"/>
            <a:ext cx="8329503" cy="2952328"/>
          </a:xfrm>
          <a:prstGeom prst="rect">
            <a:avLst/>
          </a:prstGeom>
          <a:noFill/>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762000" y="381000"/>
            <a:ext cx="7467600" cy="990600"/>
          </a:xfrm>
          <a:prstGeom prst="rect">
            <a:avLst/>
          </a:prstGeom>
        </p:spPr>
        <p:txBody>
          <a:bodyPr tIns="91440" bIns="91440" anchor="b" anchorCtr="0">
            <a:noAutofit/>
          </a:bodyPr>
          <a:lstStyle/>
          <a:p>
            <a:pPr algn="ctr">
              <a:spcBef>
                <a:spcPct val="20000"/>
              </a:spcBef>
              <a:defRPr/>
            </a:pPr>
            <a:endParaRPr lang="zh-TW" altLang="en-US" sz="4800" b="1" dirty="0" smtClean="0"/>
          </a:p>
          <a:p>
            <a:pPr lvl="0" algn="ctr">
              <a:spcBef>
                <a:spcPct val="20000"/>
              </a:spcBef>
              <a:defRPr/>
            </a:pPr>
            <a:r>
              <a:rPr lang="zh-TW" altLang="en-US" sz="4800" b="1" kern="0" dirty="0" smtClean="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詞向量的真正含義</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6" name="矩形 5"/>
          <p:cNvSpPr/>
          <p:nvPr/>
        </p:nvSpPr>
        <p:spPr>
          <a:xfrm>
            <a:off x="914400" y="1676400"/>
            <a:ext cx="7391400" cy="3970318"/>
          </a:xfrm>
          <a:prstGeom prst="rect">
            <a:avLst/>
          </a:prstGeom>
        </p:spPr>
        <p:txBody>
          <a:bodyPr wrap="square">
            <a:spAutoFit/>
          </a:bodyPr>
          <a:lstStyle/>
          <a:p>
            <a:pPr>
              <a:buFont typeface="Arial" pitchFamily="34" charset="0"/>
              <a:buChar char="•"/>
            </a:pPr>
            <a:r>
              <a:rPr lang="zh-TW" altLang="en-US" sz="2800" dirty="0" smtClean="0"/>
              <a:t>這些代表詞彙的向量被稱之為詞向量，但是你可以想像這樣的隨機轉換很沒意義。</a:t>
            </a:r>
          </a:p>
          <a:p>
            <a:pPr>
              <a:buFont typeface="Arial" pitchFamily="34" charset="0"/>
              <a:buChar char="•"/>
            </a:pPr>
            <a:r>
              <a:rPr lang="zh-TW" altLang="en-US" sz="2800" dirty="0" smtClean="0"/>
              <a:t>比方說上圖，我們就無法理解：</a:t>
            </a:r>
          </a:p>
          <a:p>
            <a:pPr>
              <a:buFont typeface="Arial" pitchFamily="34" charset="0"/>
              <a:buChar char="•"/>
            </a:pPr>
            <a:r>
              <a:rPr lang="zh-TW" altLang="en-US" sz="2800" dirty="0" smtClean="0"/>
              <a:t>為何「狗」是跟「老虎」而不是跟同為犬科的「野狼」比較接近？</a:t>
            </a:r>
          </a:p>
          <a:p>
            <a:pPr>
              <a:buFont typeface="Arial" pitchFamily="34" charset="0"/>
              <a:buChar char="•"/>
            </a:pPr>
            <a:r>
              <a:rPr lang="zh-TW" altLang="en-US" sz="2800" dirty="0" smtClean="0"/>
              <a:t>為何「貓」的維度 </a:t>
            </a:r>
            <a:r>
              <a:rPr lang="en-US" altLang="zh-TW" sz="2800" dirty="0" smtClean="0"/>
              <a:t>2 </a:t>
            </a:r>
            <a:r>
              <a:rPr lang="zh-TW" altLang="en-US" sz="2800" dirty="0" smtClean="0"/>
              <a:t>比「狗」高，但卻比「野狼」低？</a:t>
            </a:r>
          </a:p>
          <a:p>
            <a:pPr>
              <a:buFont typeface="Arial" pitchFamily="34" charset="0"/>
              <a:buChar char="•"/>
            </a:pPr>
            <a:r>
              <a:rPr lang="zh-TW" altLang="en-US" sz="2800" dirty="0" smtClean="0"/>
              <a:t>維度 </a:t>
            </a:r>
            <a:r>
              <a:rPr lang="en-US" altLang="zh-TW" sz="2800" dirty="0" smtClean="0"/>
              <a:t>2 </a:t>
            </a:r>
            <a:r>
              <a:rPr lang="zh-TW" altLang="en-US" sz="2800" dirty="0" smtClean="0"/>
              <a:t>的值的大小到底代表什麼意義？</a:t>
            </a:r>
          </a:p>
          <a:p>
            <a:pPr>
              <a:buFont typeface="Arial" pitchFamily="34" charset="0"/>
              <a:buChar char="•"/>
            </a:pPr>
            <a:r>
              <a:rPr lang="zh-TW" altLang="en-US" sz="2800" dirty="0" smtClean="0"/>
              <a:t>「喵咪」怎麼會在那裡？</a:t>
            </a:r>
            <a:endParaRPr lang="zh-TW" altLang="en-US" sz="2800" dirty="0"/>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762000" y="381000"/>
            <a:ext cx="7467600" cy="990600"/>
          </a:xfrm>
          <a:prstGeom prst="rect">
            <a:avLst/>
          </a:prstGeom>
        </p:spPr>
        <p:txBody>
          <a:bodyPr tIns="91440" bIns="91440" anchor="b" anchorCtr="0">
            <a:noAutofit/>
          </a:bodyPr>
          <a:lstStyle/>
          <a:p>
            <a:pPr algn="ctr">
              <a:spcBef>
                <a:spcPct val="20000"/>
              </a:spcBef>
              <a:defRPr/>
            </a:pPr>
            <a:endParaRPr lang="zh-TW" altLang="en-US" sz="4800" b="1" dirty="0" smtClean="0"/>
          </a:p>
          <a:p>
            <a:pPr lvl="0" algn="ctr">
              <a:spcBef>
                <a:spcPct val="20000"/>
              </a:spcBef>
              <a:defRPr/>
            </a:pPr>
            <a:r>
              <a:rPr lang="zh-TW" altLang="en-US" sz="4800" b="1" kern="0" dirty="0" smtClean="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詞向量的真正含義</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pic>
        <p:nvPicPr>
          <p:cNvPr id="20482" name="Picture 2"/>
          <p:cNvPicPr>
            <a:picLocks noChangeAspect="1" noChangeArrowheads="1"/>
          </p:cNvPicPr>
          <p:nvPr/>
        </p:nvPicPr>
        <p:blipFill>
          <a:blip r:embed="rId3" cstate="print"/>
          <a:srcRect/>
          <a:stretch>
            <a:fillRect/>
          </a:stretch>
        </p:blipFill>
        <p:spPr bwMode="auto">
          <a:xfrm>
            <a:off x="533400" y="1828800"/>
            <a:ext cx="8032750" cy="4448175"/>
          </a:xfrm>
          <a:prstGeom prst="rect">
            <a:avLst/>
          </a:prstGeom>
          <a:noFill/>
          <a:ln w="9525">
            <a:noFill/>
            <a:miter lim="800000"/>
            <a:headEnd/>
            <a:tailEnd/>
          </a:ln>
        </p:spPr>
      </p:pic>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762000" y="381000"/>
            <a:ext cx="7467600" cy="990600"/>
          </a:xfrm>
          <a:prstGeom prst="rect">
            <a:avLst/>
          </a:prstGeom>
        </p:spPr>
        <p:txBody>
          <a:bodyPr tIns="91440" bIns="91440" anchor="b" anchorCtr="0">
            <a:noAutofit/>
          </a:bodyPr>
          <a:lstStyle/>
          <a:p>
            <a:pPr algn="ctr">
              <a:spcBef>
                <a:spcPct val="20000"/>
              </a:spcBef>
              <a:defRPr/>
            </a:pPr>
            <a:endParaRPr lang="zh-TW" altLang="en-US" sz="4800" b="1" dirty="0" smtClean="0"/>
          </a:p>
          <a:p>
            <a:pPr lvl="0" algn="ctr">
              <a:spcBef>
                <a:spcPct val="20000"/>
              </a:spcBef>
              <a:defRPr/>
            </a:pPr>
            <a:r>
              <a:rPr lang="zh-TW" altLang="en-US" sz="4800" b="1" kern="0" dirty="0" smtClean="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詞向量的真正含義</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6" name="矩形 5"/>
          <p:cNvSpPr/>
          <p:nvPr/>
        </p:nvSpPr>
        <p:spPr>
          <a:xfrm>
            <a:off x="914400" y="1676400"/>
            <a:ext cx="7391400" cy="4832092"/>
          </a:xfrm>
          <a:prstGeom prst="rect">
            <a:avLst/>
          </a:prstGeom>
        </p:spPr>
        <p:txBody>
          <a:bodyPr wrap="square">
            <a:spAutoFit/>
          </a:bodyPr>
          <a:lstStyle/>
          <a:p>
            <a:pPr>
              <a:buFont typeface="Arial" pitchFamily="34" charset="0"/>
              <a:buChar char="•"/>
            </a:pPr>
            <a:r>
              <a:rPr lang="zh-TW" altLang="en-US" sz="2800" dirty="0" smtClean="0"/>
              <a:t>距離有意義：「喵咪」與意思相近的詞彙「貓」距離接近，而與較不相關的「狗」距離較遠</a:t>
            </a:r>
          </a:p>
          <a:p>
            <a:pPr>
              <a:buFont typeface="Arial" pitchFamily="34" charset="0"/>
              <a:buChar char="•"/>
            </a:pPr>
            <a:r>
              <a:rPr lang="zh-TW" altLang="en-US" sz="2800" dirty="0" smtClean="0"/>
              <a:t>維度有意義：看看（狗</a:t>
            </a:r>
            <a:r>
              <a:rPr lang="en-US" altLang="zh-TW" sz="2800" dirty="0" smtClean="0"/>
              <a:t>, </a:t>
            </a:r>
            <a:r>
              <a:rPr lang="zh-TW" altLang="en-US" sz="2800" dirty="0" smtClean="0"/>
              <a:t>貓）與（野狼</a:t>
            </a:r>
            <a:r>
              <a:rPr lang="en-US" altLang="zh-TW" sz="2800" dirty="0" smtClean="0"/>
              <a:t>, </a:t>
            </a:r>
            <a:r>
              <a:rPr lang="zh-TW" altLang="en-US" sz="2800" dirty="0" smtClean="0"/>
              <a:t>老虎）這兩對組合，可以發現我們能將維度 </a:t>
            </a:r>
            <a:r>
              <a:rPr lang="en-US" altLang="zh-TW" sz="2800" dirty="0" smtClean="0"/>
              <a:t>1 </a:t>
            </a:r>
            <a:r>
              <a:rPr lang="zh-TW" altLang="en-US" sz="2800" dirty="0" smtClean="0"/>
              <a:t>解釋為貓科 </a:t>
            </a:r>
            <a:r>
              <a:rPr lang="en-US" altLang="zh-TW" sz="2800" dirty="0" smtClean="0"/>
              <a:t>VS </a:t>
            </a:r>
            <a:r>
              <a:rPr lang="zh-TW" altLang="en-US" sz="2800" dirty="0" smtClean="0"/>
              <a:t>犬科；維度 </a:t>
            </a:r>
            <a:r>
              <a:rPr lang="en-US" altLang="zh-TW" sz="2800" dirty="0" smtClean="0"/>
              <a:t>2 </a:t>
            </a:r>
            <a:r>
              <a:rPr lang="zh-TW" altLang="en-US" sz="2800" dirty="0" smtClean="0"/>
              <a:t>解釋為寵物與野生動物</a:t>
            </a:r>
            <a:endParaRPr lang="en-US" altLang="zh-TW" sz="2800" dirty="0" smtClean="0"/>
          </a:p>
          <a:p>
            <a:pPr>
              <a:buFont typeface="Arial" pitchFamily="34" charset="0"/>
              <a:buChar char="•"/>
            </a:pPr>
            <a:r>
              <a:rPr lang="zh-TW" altLang="en-US" sz="2800" dirty="0" smtClean="0"/>
              <a:t>如果我們能把語料庫（</a:t>
            </a:r>
            <a:r>
              <a:rPr lang="en-US" altLang="zh-TW" sz="2800" dirty="0" smtClean="0"/>
              <a:t>Corpus</a:t>
            </a:r>
            <a:r>
              <a:rPr lang="zh-TW" altLang="en-US" sz="2800" dirty="0" smtClean="0"/>
              <a:t>）裏頭的每個詞彙都表示成一個像是這樣有意義的詞向量，神經網路就能幫我們找到潛藏在大量詞彙中的語義關係，並進一步改善 </a:t>
            </a:r>
            <a:r>
              <a:rPr lang="en-US" altLang="zh-TW" sz="2800" dirty="0" smtClean="0"/>
              <a:t>NLP </a:t>
            </a:r>
            <a:r>
              <a:rPr lang="zh-TW" altLang="en-US" sz="2800" dirty="0" smtClean="0"/>
              <a:t>任務的精準度。</a:t>
            </a:r>
          </a:p>
          <a:p>
            <a:pPr>
              <a:buFont typeface="Arial" pitchFamily="34" charset="0"/>
              <a:buChar char="•"/>
            </a:pPr>
            <a:endParaRPr lang="zh-TW" altLang="en-US" sz="2800" dirty="0"/>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762000" y="381000"/>
            <a:ext cx="7467600" cy="990600"/>
          </a:xfrm>
          <a:prstGeom prst="rect">
            <a:avLst/>
          </a:prstGeom>
        </p:spPr>
        <p:txBody>
          <a:bodyPr tIns="91440" bIns="91440" anchor="b" anchorCtr="0">
            <a:noAutofit/>
          </a:bodyPr>
          <a:lstStyle/>
          <a:p>
            <a:pPr algn="ctr">
              <a:spcBef>
                <a:spcPct val="20000"/>
              </a:spcBef>
              <a:defRPr/>
            </a:pPr>
            <a:endParaRPr lang="zh-TW" altLang="en-US" sz="4800" b="1" dirty="0" smtClean="0"/>
          </a:p>
          <a:p>
            <a:pPr lvl="0" algn="ctr">
              <a:spcBef>
                <a:spcPct val="20000"/>
              </a:spcBef>
              <a:defRPr/>
            </a:pPr>
            <a:r>
              <a:rPr lang="zh-TW" altLang="en-US" sz="4800" b="1" kern="0" dirty="0" smtClean="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詞向量的真正含義</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6" name="矩形 5"/>
          <p:cNvSpPr/>
          <p:nvPr/>
        </p:nvSpPr>
        <p:spPr>
          <a:xfrm>
            <a:off x="914400" y="1676400"/>
            <a:ext cx="7391400" cy="3970318"/>
          </a:xfrm>
          <a:prstGeom prst="rect">
            <a:avLst/>
          </a:prstGeom>
        </p:spPr>
        <p:txBody>
          <a:bodyPr wrap="square">
            <a:spAutoFit/>
          </a:bodyPr>
          <a:lstStyle/>
          <a:p>
            <a:pPr>
              <a:buFont typeface="Arial" pitchFamily="34" charset="0"/>
              <a:buChar char="•"/>
            </a:pPr>
            <a:r>
              <a:rPr lang="zh-TW" altLang="en-US" sz="2800" dirty="0" smtClean="0"/>
              <a:t>常見的詞向量維度有 </a:t>
            </a:r>
            <a:r>
              <a:rPr lang="en-US" altLang="zh-TW" sz="2800" dirty="0" smtClean="0"/>
              <a:t>128</a:t>
            </a:r>
            <a:r>
              <a:rPr lang="zh-TW" altLang="en-US" sz="2800" dirty="0" smtClean="0"/>
              <a:t>、</a:t>
            </a:r>
            <a:r>
              <a:rPr lang="en-US" altLang="zh-TW" sz="2800" dirty="0" smtClean="0"/>
              <a:t>256 </a:t>
            </a:r>
            <a:r>
              <a:rPr lang="zh-TW" altLang="en-US" sz="2800" dirty="0" smtClean="0"/>
              <a:t>或甚至 </a:t>
            </a:r>
            <a:r>
              <a:rPr lang="en-US" altLang="zh-TW" sz="2800" dirty="0" smtClean="0"/>
              <a:t>1,024</a:t>
            </a:r>
            <a:r>
              <a:rPr lang="zh-TW" altLang="en-US" sz="2800" dirty="0" smtClean="0"/>
              <a:t>。</a:t>
            </a:r>
            <a:endParaRPr lang="en-US" altLang="zh-TW" sz="2800" dirty="0" smtClean="0"/>
          </a:p>
          <a:p>
            <a:pPr>
              <a:buFont typeface="Arial" pitchFamily="34" charset="0"/>
              <a:buChar char="•"/>
            </a:pPr>
            <a:r>
              <a:rPr lang="zh-TW" altLang="en-US" sz="2800" dirty="0" smtClean="0"/>
              <a:t>表示一個語言的單詞，會有</a:t>
            </a:r>
            <a:r>
              <a:rPr lang="en-US" altLang="zh-TW" sz="2800" dirty="0" smtClean="0"/>
              <a:t>128</a:t>
            </a:r>
            <a:r>
              <a:rPr lang="zh-TW" altLang="en-US" sz="2800" dirty="0" smtClean="0"/>
              <a:t>、</a:t>
            </a:r>
            <a:r>
              <a:rPr lang="en-US" altLang="zh-TW" sz="2800" dirty="0" smtClean="0"/>
              <a:t>256</a:t>
            </a:r>
            <a:r>
              <a:rPr lang="zh-TW" altLang="en-US" sz="2800" dirty="0" smtClean="0"/>
              <a:t>或</a:t>
            </a:r>
            <a:r>
              <a:rPr lang="en-US" altLang="zh-TW" sz="2800" dirty="0" smtClean="0"/>
              <a:t>1024</a:t>
            </a:r>
            <a:r>
              <a:rPr lang="zh-TW" altLang="en-US" sz="2800" dirty="0" smtClean="0"/>
              <a:t>個特徵</a:t>
            </a:r>
            <a:endParaRPr lang="en-US" altLang="zh-TW" sz="2800" dirty="0" smtClean="0"/>
          </a:p>
          <a:p>
            <a:pPr>
              <a:buFont typeface="Arial" pitchFamily="34" charset="0"/>
              <a:buChar char="•"/>
            </a:pPr>
            <a:r>
              <a:rPr lang="zh-TW" altLang="en-US" sz="2800" dirty="0" smtClean="0"/>
              <a:t>在</a:t>
            </a:r>
            <a:r>
              <a:rPr lang="en-US" altLang="zh-TW" sz="2800" dirty="0" smtClean="0"/>
              <a:t>128</a:t>
            </a:r>
            <a:r>
              <a:rPr lang="zh-TW" altLang="en-US" sz="2800" dirty="0" smtClean="0"/>
              <a:t>、</a:t>
            </a:r>
            <a:r>
              <a:rPr lang="en-US" altLang="zh-TW" sz="2800" dirty="0" smtClean="0"/>
              <a:t>256</a:t>
            </a:r>
            <a:r>
              <a:rPr lang="zh-TW" altLang="en-US" sz="2800" dirty="0" smtClean="0"/>
              <a:t>、</a:t>
            </a:r>
            <a:r>
              <a:rPr lang="en-US" altLang="zh-TW" sz="2800" dirty="0" smtClean="0"/>
              <a:t>1024</a:t>
            </a:r>
            <a:r>
              <a:rPr lang="zh-TW" altLang="en-US" sz="2800" dirty="0" smtClean="0"/>
              <a:t>維的高維空間中，每一個詞在這個空間中的象限，會有一個</a:t>
            </a:r>
            <a:r>
              <a:rPr lang="en-US" altLang="zh-TW" sz="2800" dirty="0" smtClean="0"/>
              <a:t>similarity cosine</a:t>
            </a:r>
            <a:r>
              <a:rPr lang="zh-TW" altLang="en-US" sz="2800" dirty="0" smtClean="0"/>
              <a:t>。</a:t>
            </a:r>
            <a:endParaRPr lang="en-US" altLang="zh-TW" sz="2800" dirty="0" smtClean="0"/>
          </a:p>
          <a:p>
            <a:pPr>
              <a:buFont typeface="Arial" pitchFamily="34" charset="0"/>
              <a:buChar char="•"/>
            </a:pPr>
            <a:r>
              <a:rPr lang="zh-TW" altLang="en-US" sz="2800" dirty="0" smtClean="0"/>
              <a:t>我們把不同的詞投影降維到某一維的直線上，會看到這兩個詞在這條直線上的距離，表示其接近的程度</a:t>
            </a:r>
            <a:endParaRPr lang="zh-TW" altLang="en-US" sz="2800" dirty="0"/>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762000" y="381000"/>
            <a:ext cx="7467600" cy="990600"/>
          </a:xfrm>
          <a:prstGeom prst="rect">
            <a:avLst/>
          </a:prstGeom>
        </p:spPr>
        <p:txBody>
          <a:bodyPr tIns="91440" bIns="91440" anchor="b" anchorCtr="0">
            <a:noAutofit/>
          </a:bodyPr>
          <a:lstStyle/>
          <a:p>
            <a:pPr algn="ctr">
              <a:spcBef>
                <a:spcPct val="20000"/>
              </a:spcBef>
              <a:defRPr/>
            </a:pPr>
            <a:endParaRPr lang="zh-TW" altLang="en-US" sz="4800" b="1" dirty="0" smtClean="0"/>
          </a:p>
          <a:p>
            <a:pPr lvl="0" algn="ctr">
              <a:spcBef>
                <a:spcPct val="20000"/>
              </a:spcBef>
              <a:defRPr/>
            </a:pPr>
            <a:r>
              <a:rPr lang="zh-TW" altLang="en-US" sz="4800" b="1" kern="0" dirty="0" smtClean="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詞向量的真正含義</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pic>
        <p:nvPicPr>
          <p:cNvPr id="21506" name="Picture 2"/>
          <p:cNvPicPr>
            <a:picLocks noChangeAspect="1" noChangeArrowheads="1"/>
          </p:cNvPicPr>
          <p:nvPr/>
        </p:nvPicPr>
        <p:blipFill>
          <a:blip r:embed="rId3" cstate="print"/>
          <a:srcRect/>
          <a:stretch>
            <a:fillRect/>
          </a:stretch>
        </p:blipFill>
        <p:spPr bwMode="auto">
          <a:xfrm>
            <a:off x="762000" y="2057400"/>
            <a:ext cx="8044559" cy="4114800"/>
          </a:xfrm>
          <a:prstGeom prst="rect">
            <a:avLst/>
          </a:prstGeom>
          <a:noFill/>
          <a:ln w="9525">
            <a:noFill/>
            <a:miter lim="800000"/>
            <a:headEnd/>
            <a:tailEnd/>
          </a:ln>
        </p:spPr>
      </p:pic>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762000" y="381000"/>
            <a:ext cx="7467600" cy="990600"/>
          </a:xfrm>
          <a:prstGeom prst="rect">
            <a:avLst/>
          </a:prstGeom>
        </p:spPr>
        <p:txBody>
          <a:bodyPr tIns="91440" bIns="91440" anchor="b" anchorCtr="0">
            <a:noAutofit/>
          </a:bodyPr>
          <a:lstStyle/>
          <a:p>
            <a:pPr algn="ctr">
              <a:spcBef>
                <a:spcPct val="20000"/>
              </a:spcBef>
              <a:defRPr/>
            </a:pPr>
            <a:endParaRPr lang="zh-TW" altLang="en-US" sz="4800" b="1" dirty="0" smtClean="0"/>
          </a:p>
          <a:p>
            <a:pPr lvl="0" algn="ctr">
              <a:spcBef>
                <a:spcPct val="20000"/>
              </a:spcBef>
              <a:defRPr/>
            </a:pPr>
            <a:r>
              <a:rPr lang="zh-TW" altLang="en-US" sz="4800" b="1" kern="0" dirty="0" smtClean="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詞向量的真正含義</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pic>
        <p:nvPicPr>
          <p:cNvPr id="22530" name="Picture 2"/>
          <p:cNvPicPr>
            <a:picLocks noChangeAspect="1" noChangeArrowheads="1"/>
          </p:cNvPicPr>
          <p:nvPr/>
        </p:nvPicPr>
        <p:blipFill>
          <a:blip r:embed="rId3" cstate="print"/>
          <a:srcRect/>
          <a:stretch>
            <a:fillRect/>
          </a:stretch>
        </p:blipFill>
        <p:spPr bwMode="auto">
          <a:xfrm>
            <a:off x="533400" y="1981200"/>
            <a:ext cx="7895585" cy="4038600"/>
          </a:xfrm>
          <a:prstGeom prst="rect">
            <a:avLst/>
          </a:prstGeom>
          <a:noFill/>
          <a:ln w="9525">
            <a:noFill/>
            <a:miter lim="800000"/>
            <a:headEnd/>
            <a:tailEnd/>
          </a:ln>
        </p:spPr>
      </p:pic>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762000" y="381000"/>
            <a:ext cx="7467600" cy="990600"/>
          </a:xfrm>
          <a:prstGeom prst="rect">
            <a:avLst/>
          </a:prstGeom>
        </p:spPr>
        <p:txBody>
          <a:bodyPr tIns="91440" bIns="91440" anchor="b" anchorCtr="0">
            <a:noAutofit/>
          </a:bodyPr>
          <a:lstStyle/>
          <a:p>
            <a:pPr algn="ctr">
              <a:spcBef>
                <a:spcPct val="20000"/>
              </a:spcBef>
              <a:defRPr/>
            </a:pPr>
            <a:endParaRPr lang="zh-TW" altLang="en-US" sz="4800" b="1" dirty="0" smtClean="0"/>
          </a:p>
          <a:p>
            <a:pPr lvl="0" algn="ctr">
              <a:spcBef>
                <a:spcPct val="20000"/>
              </a:spcBef>
              <a:defRPr/>
            </a:pPr>
            <a:r>
              <a:rPr lang="zh-TW" altLang="en-US" sz="4800" b="1" kern="0" dirty="0" smtClean="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詞向量的真正含義</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6" name="矩形 5"/>
          <p:cNvSpPr/>
          <p:nvPr/>
        </p:nvSpPr>
        <p:spPr>
          <a:xfrm>
            <a:off x="914400" y="1676400"/>
            <a:ext cx="7391400" cy="4401205"/>
          </a:xfrm>
          <a:prstGeom prst="rect">
            <a:avLst/>
          </a:prstGeom>
        </p:spPr>
        <p:txBody>
          <a:bodyPr wrap="square">
            <a:spAutoFit/>
          </a:bodyPr>
          <a:lstStyle/>
          <a:p>
            <a:pPr>
              <a:buFont typeface="Arial" pitchFamily="34" charset="0"/>
              <a:buChar char="•"/>
            </a:pPr>
            <a:r>
              <a:rPr lang="zh-TW" altLang="en-US" sz="2800" dirty="0" smtClean="0"/>
              <a:t>如果我們能把語料庫（</a:t>
            </a:r>
            <a:r>
              <a:rPr lang="en-US" altLang="zh-TW" sz="2800" dirty="0" smtClean="0"/>
              <a:t>Corpus</a:t>
            </a:r>
            <a:r>
              <a:rPr lang="zh-TW" altLang="en-US" sz="2800" dirty="0" smtClean="0"/>
              <a:t>）裏頭的每個詞彙都表示成一個像是這樣有意義的詞向量，神經網路就能幫我們找到潛藏在大量詞彙中的語義關係，並進一步改善 </a:t>
            </a:r>
            <a:r>
              <a:rPr lang="en-US" altLang="zh-TW" sz="2800" dirty="0" smtClean="0"/>
              <a:t>NLP </a:t>
            </a:r>
            <a:r>
              <a:rPr lang="zh-TW" altLang="en-US" sz="2800" dirty="0" smtClean="0"/>
              <a:t>任務的精準度。</a:t>
            </a:r>
            <a:endParaRPr lang="en-US" altLang="zh-TW" sz="2800" dirty="0" smtClean="0"/>
          </a:p>
          <a:p>
            <a:pPr>
              <a:buFont typeface="Arial" pitchFamily="34" charset="0"/>
              <a:buChar char="•"/>
            </a:pPr>
            <a:endParaRPr lang="en-US" altLang="zh-TW" sz="2800" dirty="0" smtClean="0"/>
          </a:p>
          <a:p>
            <a:pPr>
              <a:buFont typeface="Arial" pitchFamily="34" charset="0"/>
              <a:buChar char="•"/>
            </a:pPr>
            <a:r>
              <a:rPr lang="zh-TW" altLang="en-US" sz="2800" dirty="0" smtClean="0"/>
              <a:t>大部分的情況我們並不需要自己手動設定每個詞彙的詞向量。我們可以隨機初始化所有詞向量（如前述的隨機轉換），並利用平常訓練神經網路的</a:t>
            </a:r>
            <a:r>
              <a:rPr lang="zh-TW" altLang="en-US" sz="2800" dirty="0" smtClean="0">
                <a:hlinkClick r:id="rId3"/>
              </a:rPr>
              <a:t>反向傳播算法</a:t>
            </a:r>
            <a:r>
              <a:rPr lang="zh-TW" altLang="en-US" sz="2800" dirty="0" smtClean="0"/>
              <a:t>讓神經網路自動學到一組適合當前 </a:t>
            </a:r>
            <a:r>
              <a:rPr lang="en-US" altLang="zh-TW" sz="2800" dirty="0" smtClean="0"/>
              <a:t>NLP </a:t>
            </a:r>
            <a:r>
              <a:rPr lang="zh-TW" altLang="en-US" sz="2800" dirty="0" smtClean="0"/>
              <a:t>任務的詞向量</a:t>
            </a:r>
            <a:endParaRPr lang="zh-TW" altLang="en-US" sz="2800" dirty="0"/>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Word2vec</a:t>
            </a:r>
            <a:r>
              <a:rPr lang="zh-TW" altLang="en-US" b="1" dirty="0" smtClean="0"/>
              <a:t>用數學可算出詞關聯</a:t>
            </a:r>
            <a:endParaRPr lang="zh-TW" altLang="en-US" b="1" dirty="0"/>
          </a:p>
        </p:txBody>
      </p:sp>
      <p:pic>
        <p:nvPicPr>
          <p:cNvPr id="43010" name="Picture 2"/>
          <p:cNvPicPr>
            <a:picLocks noChangeAspect="1" noChangeArrowheads="1"/>
          </p:cNvPicPr>
          <p:nvPr/>
        </p:nvPicPr>
        <p:blipFill>
          <a:blip r:embed="rId2" cstate="print"/>
          <a:srcRect/>
          <a:stretch>
            <a:fillRect/>
          </a:stretch>
        </p:blipFill>
        <p:spPr bwMode="auto">
          <a:xfrm>
            <a:off x="467544" y="1916832"/>
            <a:ext cx="8215577" cy="3528392"/>
          </a:xfrm>
          <a:prstGeom prst="rect">
            <a:avLst/>
          </a:prstGeom>
          <a:noFill/>
          <a:ln w="9525">
            <a:noFill/>
            <a:miter lim="800000"/>
            <a:headEnd/>
            <a:tailEnd/>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Word2vec</a:t>
            </a:r>
            <a:r>
              <a:rPr lang="zh-TW" altLang="en-US" b="1" dirty="0" smtClean="0"/>
              <a:t>用數學可算出詞關聯</a:t>
            </a:r>
            <a:endParaRPr lang="zh-TW" altLang="en-US" b="1" dirty="0"/>
          </a:p>
        </p:txBody>
      </p:sp>
      <p:pic>
        <p:nvPicPr>
          <p:cNvPr id="44034" name="Picture 2"/>
          <p:cNvPicPr>
            <a:picLocks noChangeAspect="1" noChangeArrowheads="1"/>
          </p:cNvPicPr>
          <p:nvPr/>
        </p:nvPicPr>
        <p:blipFill>
          <a:blip r:embed="rId2" cstate="print"/>
          <a:srcRect/>
          <a:stretch>
            <a:fillRect/>
          </a:stretch>
        </p:blipFill>
        <p:spPr bwMode="auto">
          <a:xfrm>
            <a:off x="1187624" y="1916832"/>
            <a:ext cx="7033517" cy="4248472"/>
          </a:xfrm>
          <a:prstGeom prst="rect">
            <a:avLst/>
          </a:prstGeom>
          <a:noFill/>
          <a:ln w="9525">
            <a:noFill/>
            <a:miter lim="800000"/>
            <a:headEnd/>
            <a:tailEnd/>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多語言</a:t>
            </a:r>
            <a:r>
              <a:rPr lang="en-US" altLang="zh-TW" b="1" dirty="0" smtClean="0"/>
              <a:t>word2vec</a:t>
            </a:r>
            <a:r>
              <a:rPr lang="zh-TW" altLang="en-US" b="1" dirty="0" smtClean="0"/>
              <a:t>對應</a:t>
            </a:r>
            <a:endParaRPr lang="zh-TW" altLang="en-US" b="1" dirty="0"/>
          </a:p>
        </p:txBody>
      </p:sp>
      <p:pic>
        <p:nvPicPr>
          <p:cNvPr id="45058" name="Picture 2"/>
          <p:cNvPicPr>
            <a:picLocks noChangeAspect="1" noChangeArrowheads="1"/>
          </p:cNvPicPr>
          <p:nvPr/>
        </p:nvPicPr>
        <p:blipFill>
          <a:blip r:embed="rId2" cstate="print"/>
          <a:srcRect/>
          <a:stretch>
            <a:fillRect/>
          </a:stretch>
        </p:blipFill>
        <p:spPr bwMode="auto">
          <a:xfrm>
            <a:off x="1259632" y="1700808"/>
            <a:ext cx="6933578" cy="4464496"/>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電腦比較習慣的資料</a:t>
            </a:r>
            <a:endParaRPr lang="zh-TW" altLang="en-US" b="1" dirty="0"/>
          </a:p>
        </p:txBody>
      </p:sp>
      <p:pic>
        <p:nvPicPr>
          <p:cNvPr id="3074" name="Picture 2"/>
          <p:cNvPicPr>
            <a:picLocks noChangeAspect="1" noChangeArrowheads="1"/>
          </p:cNvPicPr>
          <p:nvPr/>
        </p:nvPicPr>
        <p:blipFill>
          <a:blip r:embed="rId2" cstate="print"/>
          <a:srcRect/>
          <a:stretch>
            <a:fillRect/>
          </a:stretch>
        </p:blipFill>
        <p:spPr bwMode="auto">
          <a:xfrm>
            <a:off x="1187624" y="1916832"/>
            <a:ext cx="6708775" cy="4322763"/>
          </a:xfrm>
          <a:prstGeom prst="rect">
            <a:avLst/>
          </a:prstGeom>
          <a:noFill/>
          <a:ln w="9525">
            <a:noFill/>
            <a:miter lim="800000"/>
            <a:headEnd/>
            <a:tailEnd/>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對影像的</a:t>
            </a:r>
            <a:r>
              <a:rPr lang="en-US" altLang="zh-TW" b="1" dirty="0" smtClean="0"/>
              <a:t>embedding</a:t>
            </a:r>
            <a:endParaRPr lang="zh-TW" altLang="en-US" b="1" dirty="0"/>
          </a:p>
        </p:txBody>
      </p:sp>
      <p:pic>
        <p:nvPicPr>
          <p:cNvPr id="46082" name="Picture 2"/>
          <p:cNvPicPr>
            <a:picLocks noChangeAspect="1" noChangeArrowheads="1"/>
          </p:cNvPicPr>
          <p:nvPr/>
        </p:nvPicPr>
        <p:blipFill>
          <a:blip r:embed="rId2" cstate="print"/>
          <a:srcRect/>
          <a:stretch>
            <a:fillRect/>
          </a:stretch>
        </p:blipFill>
        <p:spPr bwMode="auto">
          <a:xfrm>
            <a:off x="971600" y="1556792"/>
            <a:ext cx="7346794" cy="4464496"/>
          </a:xfrm>
          <a:prstGeom prst="rect">
            <a:avLst/>
          </a:prstGeom>
          <a:noFill/>
          <a:ln w="9525">
            <a:noFill/>
            <a:miter lim="800000"/>
            <a:headEnd/>
            <a:tailEnd/>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295400" y="2819400"/>
            <a:ext cx="6553200" cy="990600"/>
          </a:xfrm>
        </p:spPr>
        <p:txBody>
          <a:bodyPr/>
          <a:lstStyle/>
          <a:p>
            <a:pPr algn="just"/>
            <a:r>
              <a:rPr lang="en-US" altLang="zh-TW" sz="4800" b="1" dirty="0" smtClean="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Python</a:t>
            </a:r>
            <a:r>
              <a:rPr lang="zh-TW" altLang="en-US" sz="4800" b="1" dirty="0" smtClean="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實作</a:t>
            </a:r>
            <a:r>
              <a:rPr lang="en-US" altLang="zh-TW" sz="4800" b="1" dirty="0" smtClean="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word2vec</a:t>
            </a:r>
            <a:endPar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xmlns="" val="3907764274"/>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srcRect/>
          <a:stretch>
            <a:fillRect/>
          </a:stretch>
        </p:blipFill>
        <p:spPr bwMode="auto">
          <a:xfrm>
            <a:off x="685800" y="1905000"/>
            <a:ext cx="7465043" cy="2514600"/>
          </a:xfrm>
          <a:prstGeom prst="rect">
            <a:avLst/>
          </a:prstGeom>
          <a:noFill/>
          <a:ln w="9525">
            <a:noFill/>
            <a:miter lim="800000"/>
            <a:headEnd/>
            <a:tailEnd/>
          </a:ln>
        </p:spPr>
      </p:pic>
    </p:spTree>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3400" y="1143000"/>
            <a:ext cx="7620000" cy="2431435"/>
          </a:xfrm>
          <a:prstGeom prst="rect">
            <a:avLst/>
          </a:prstGeom>
        </p:spPr>
        <p:txBody>
          <a:bodyPr wrap="square">
            <a:spAutoFit/>
          </a:bodyPr>
          <a:lstStyle/>
          <a:p>
            <a:r>
              <a:rPr lang="en-US" altLang="zh-TW" sz="4400" b="1" dirty="0" smtClean="0"/>
              <a:t>【</a:t>
            </a:r>
            <a:r>
              <a:rPr lang="zh-TW" altLang="en-US" sz="4400" b="1" dirty="0" smtClean="0"/>
              <a:t>下載 </a:t>
            </a:r>
            <a:r>
              <a:rPr lang="en-US" altLang="zh-TW" sz="4400" b="1" dirty="0" smtClean="0"/>
              <a:t>Wiki </a:t>
            </a:r>
            <a:r>
              <a:rPr lang="zh-TW" altLang="en-US" sz="4400" b="1" dirty="0" smtClean="0"/>
              <a:t>語料</a:t>
            </a:r>
            <a:r>
              <a:rPr lang="en-US" altLang="zh-TW" sz="4400" b="1" dirty="0" smtClean="0"/>
              <a:t>】</a:t>
            </a:r>
          </a:p>
          <a:p>
            <a:endParaRPr lang="en-US" altLang="zh-TW" dirty="0" smtClean="0"/>
          </a:p>
          <a:p>
            <a:r>
              <a:rPr lang="zh-TW" altLang="en-US" dirty="0" smtClean="0"/>
              <a:t>這裡以 </a:t>
            </a:r>
            <a:r>
              <a:rPr lang="en-US" altLang="zh-TW" dirty="0" smtClean="0"/>
              <a:t>Wiki </a:t>
            </a:r>
            <a:r>
              <a:rPr lang="zh-TW" altLang="en-US" dirty="0" smtClean="0"/>
              <a:t>上的中文資料為訓練語料，</a:t>
            </a:r>
            <a:r>
              <a:rPr lang="en-US" altLang="zh-TW" dirty="0" smtClean="0"/>
              <a:t>Wiki </a:t>
            </a:r>
            <a:r>
              <a:rPr lang="zh-TW" altLang="en-US" dirty="0" smtClean="0"/>
              <a:t>上的資料可是相當優良的，不僅量多、而且詞彙涵蓋範圍廣，可以應用在許多不同的任務上。</a:t>
            </a:r>
          </a:p>
          <a:p>
            <a:r>
              <a:rPr lang="zh-TW" altLang="en-US" dirty="0" smtClean="0"/>
              <a:t>可以從這個網址找到下載處：</a:t>
            </a:r>
            <a:endParaRPr lang="en-US" altLang="zh-TW" dirty="0" smtClean="0"/>
          </a:p>
          <a:p>
            <a:endParaRPr lang="en-US" altLang="zh-TW" dirty="0" smtClean="0">
              <a:hlinkClick r:id="rId2"/>
            </a:endParaRPr>
          </a:p>
          <a:p>
            <a:r>
              <a:rPr lang="en-US" altLang="zh-TW" dirty="0" smtClean="0">
                <a:hlinkClick r:id="rId3"/>
              </a:rPr>
              <a:t>https://dumps.wikimedia.org/zhwiki/20200601/</a:t>
            </a:r>
            <a:endParaRPr lang="zh-TW" altLang="en-US" dirty="0"/>
          </a:p>
        </p:txBody>
      </p:sp>
    </p:spTree>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400" y="889844"/>
            <a:ext cx="8001000" cy="3970318"/>
          </a:xfrm>
          <a:prstGeom prst="rect">
            <a:avLst/>
          </a:prstGeom>
        </p:spPr>
        <p:txBody>
          <a:bodyPr wrap="square">
            <a:spAutoFit/>
          </a:bodyPr>
          <a:lstStyle/>
          <a:p>
            <a:r>
              <a:rPr lang="en-US" altLang="zh-TW" dirty="0" smtClean="0"/>
              <a:t>from </a:t>
            </a:r>
            <a:r>
              <a:rPr lang="en-US" altLang="zh-TW" dirty="0" err="1" smtClean="0"/>
              <a:t>gensim.corpora</a:t>
            </a:r>
            <a:r>
              <a:rPr lang="en-US" altLang="zh-TW" dirty="0" smtClean="0"/>
              <a:t> import </a:t>
            </a:r>
            <a:r>
              <a:rPr lang="en-US" altLang="zh-TW" dirty="0" err="1" smtClean="0"/>
              <a:t>WikiCorpus</a:t>
            </a:r>
            <a:endParaRPr lang="en-US" altLang="zh-TW" dirty="0" smtClean="0"/>
          </a:p>
          <a:p>
            <a:endParaRPr lang="en-US" altLang="zh-TW" dirty="0" smtClean="0"/>
          </a:p>
          <a:p>
            <a:r>
              <a:rPr lang="en-US" altLang="zh-TW" dirty="0" err="1" smtClean="0"/>
              <a:t>wiki_corpus</a:t>
            </a:r>
            <a:r>
              <a:rPr lang="en-US" altLang="zh-TW" dirty="0" smtClean="0"/>
              <a:t> = </a:t>
            </a:r>
            <a:r>
              <a:rPr lang="en-US" altLang="zh-TW" dirty="0" err="1" smtClean="0"/>
              <a:t>WikiCorpus</a:t>
            </a:r>
            <a:r>
              <a:rPr lang="en-US" altLang="zh-TW" dirty="0" smtClean="0"/>
              <a:t>('zhwiki-20200101-pages-articles-multistream.xml.bz2', dictionary={})</a:t>
            </a:r>
          </a:p>
          <a:p>
            <a:r>
              <a:rPr lang="en-US" altLang="zh-TW" dirty="0" err="1" smtClean="0"/>
              <a:t>text_num</a:t>
            </a:r>
            <a:r>
              <a:rPr lang="en-US" altLang="zh-TW" dirty="0" smtClean="0"/>
              <a:t> = 0</a:t>
            </a:r>
          </a:p>
          <a:p>
            <a:endParaRPr lang="en-US" altLang="zh-TW" dirty="0" smtClean="0"/>
          </a:p>
          <a:p>
            <a:r>
              <a:rPr lang="en-US" altLang="zh-TW" dirty="0" smtClean="0"/>
              <a:t>with open('wiki_text.txt', 'w', encoding='utf-8') as f:</a:t>
            </a:r>
          </a:p>
          <a:p>
            <a:r>
              <a:rPr lang="en-US" altLang="zh-TW" dirty="0" smtClean="0"/>
              <a:t>    for text in </a:t>
            </a:r>
            <a:r>
              <a:rPr lang="en-US" altLang="zh-TW" dirty="0" err="1" smtClean="0"/>
              <a:t>wiki_corpus.get_texts</a:t>
            </a:r>
            <a:r>
              <a:rPr lang="en-US" altLang="zh-TW" dirty="0" smtClean="0"/>
              <a:t>():</a:t>
            </a:r>
          </a:p>
          <a:p>
            <a:r>
              <a:rPr lang="en-US" altLang="zh-TW" dirty="0" smtClean="0"/>
              <a:t>        </a:t>
            </a:r>
            <a:r>
              <a:rPr lang="en-US" altLang="zh-TW" dirty="0" err="1" smtClean="0"/>
              <a:t>f.write</a:t>
            </a:r>
            <a:r>
              <a:rPr lang="en-US" altLang="zh-TW" dirty="0" smtClean="0"/>
              <a:t>(' '.join(text)+'\n')</a:t>
            </a:r>
          </a:p>
          <a:p>
            <a:r>
              <a:rPr lang="en-US" altLang="zh-TW" dirty="0" smtClean="0"/>
              <a:t>        </a:t>
            </a:r>
            <a:r>
              <a:rPr lang="en-US" altLang="zh-TW" dirty="0" err="1" smtClean="0"/>
              <a:t>text_num</a:t>
            </a:r>
            <a:r>
              <a:rPr lang="en-US" altLang="zh-TW" dirty="0" smtClean="0"/>
              <a:t> += 1</a:t>
            </a:r>
          </a:p>
          <a:p>
            <a:r>
              <a:rPr lang="en-US" altLang="zh-TW" dirty="0" smtClean="0"/>
              <a:t>        if </a:t>
            </a:r>
            <a:r>
              <a:rPr lang="en-US" altLang="zh-TW" dirty="0" err="1" smtClean="0"/>
              <a:t>text_num</a:t>
            </a:r>
            <a:r>
              <a:rPr lang="en-US" altLang="zh-TW" dirty="0" smtClean="0"/>
              <a:t> % 10000 == 0:</a:t>
            </a:r>
          </a:p>
          <a:p>
            <a:r>
              <a:rPr lang="en-US" altLang="zh-TW" dirty="0" smtClean="0"/>
              <a:t>            print('{} articles </a:t>
            </a:r>
            <a:r>
              <a:rPr lang="en-US" altLang="zh-TW" dirty="0" err="1" smtClean="0"/>
              <a:t>processed.'.format</a:t>
            </a:r>
            <a:r>
              <a:rPr lang="en-US" altLang="zh-TW" dirty="0" smtClean="0"/>
              <a:t>(</a:t>
            </a:r>
            <a:r>
              <a:rPr lang="en-US" altLang="zh-TW" dirty="0" err="1" smtClean="0"/>
              <a:t>text_num</a:t>
            </a:r>
            <a:r>
              <a:rPr lang="en-US" altLang="zh-TW" dirty="0" smtClean="0"/>
              <a:t>))</a:t>
            </a:r>
          </a:p>
          <a:p>
            <a:endParaRPr lang="en-US" altLang="zh-TW" dirty="0" smtClean="0"/>
          </a:p>
          <a:p>
            <a:r>
              <a:rPr lang="en-US" altLang="zh-TW" dirty="0" smtClean="0"/>
              <a:t>    print('{} articles </a:t>
            </a:r>
            <a:r>
              <a:rPr lang="en-US" altLang="zh-TW" dirty="0" err="1" smtClean="0"/>
              <a:t>processed.'.format</a:t>
            </a:r>
            <a:r>
              <a:rPr lang="en-US" altLang="zh-TW" dirty="0" smtClean="0"/>
              <a:t>(</a:t>
            </a:r>
            <a:r>
              <a:rPr lang="en-US" altLang="zh-TW" dirty="0" err="1" smtClean="0"/>
              <a:t>text_num</a:t>
            </a:r>
            <a:r>
              <a:rPr lang="en-US" altLang="zh-TW" dirty="0" smtClean="0"/>
              <a:t>))</a:t>
            </a:r>
            <a:endParaRPr lang="zh-TW" altLang="en-US" dirty="0"/>
          </a:p>
        </p:txBody>
      </p:sp>
    </p:spTree>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43000" y="1066800"/>
            <a:ext cx="6781800" cy="3416320"/>
          </a:xfrm>
          <a:prstGeom prst="rect">
            <a:avLst/>
          </a:prstGeom>
        </p:spPr>
        <p:txBody>
          <a:bodyPr wrap="square">
            <a:spAutoFit/>
          </a:bodyPr>
          <a:lstStyle/>
          <a:p>
            <a:r>
              <a:rPr lang="en-US" altLang="zh-TW" dirty="0" smtClean="0"/>
              <a:t>import </a:t>
            </a:r>
            <a:r>
              <a:rPr lang="en-US" altLang="zh-TW" dirty="0" err="1" smtClean="0"/>
              <a:t>jieba</a:t>
            </a:r>
            <a:endParaRPr lang="en-US" altLang="zh-TW" dirty="0" smtClean="0"/>
          </a:p>
          <a:p>
            <a:r>
              <a:rPr lang="en-US" altLang="zh-TW" dirty="0" smtClean="0"/>
              <a:t>from </a:t>
            </a:r>
            <a:r>
              <a:rPr lang="en-US" altLang="zh-TW" dirty="0" err="1" smtClean="0"/>
              <a:t>opencc</a:t>
            </a:r>
            <a:r>
              <a:rPr lang="en-US" altLang="zh-TW" dirty="0" smtClean="0"/>
              <a:t> import </a:t>
            </a:r>
            <a:r>
              <a:rPr lang="en-US" altLang="zh-TW" dirty="0" err="1" smtClean="0"/>
              <a:t>OpenCC</a:t>
            </a:r>
            <a:endParaRPr lang="en-US" altLang="zh-TW" dirty="0" smtClean="0"/>
          </a:p>
          <a:p>
            <a:endParaRPr lang="en-US" altLang="zh-TW" dirty="0" smtClean="0"/>
          </a:p>
          <a:p>
            <a:endParaRPr lang="en-US" altLang="zh-TW" dirty="0" smtClean="0"/>
          </a:p>
          <a:p>
            <a:r>
              <a:rPr lang="en-US" altLang="zh-TW" dirty="0" smtClean="0"/>
              <a:t># Initial</a:t>
            </a:r>
          </a:p>
          <a:p>
            <a:r>
              <a:rPr lang="en-US" altLang="zh-TW" dirty="0" smtClean="0"/>
              <a:t>cc = </a:t>
            </a:r>
            <a:r>
              <a:rPr lang="en-US" altLang="zh-TW" dirty="0" err="1" smtClean="0"/>
              <a:t>OpenCC</a:t>
            </a:r>
            <a:r>
              <a:rPr lang="en-US" altLang="zh-TW" dirty="0" smtClean="0"/>
              <a:t>('s2t')</a:t>
            </a:r>
          </a:p>
          <a:p>
            <a:r>
              <a:rPr lang="en-US" altLang="zh-TW" dirty="0" err="1" smtClean="0"/>
              <a:t>train_data</a:t>
            </a:r>
            <a:r>
              <a:rPr lang="en-US" altLang="zh-TW" dirty="0" smtClean="0"/>
              <a:t> = open('wiki_text.txt', 'r', encoding='utf-8').read()</a:t>
            </a:r>
          </a:p>
          <a:p>
            <a:r>
              <a:rPr lang="en-US" altLang="zh-TW" dirty="0" err="1" smtClean="0"/>
              <a:t>train_data</a:t>
            </a:r>
            <a:r>
              <a:rPr lang="en-US" altLang="zh-TW" dirty="0" smtClean="0"/>
              <a:t> = </a:t>
            </a:r>
            <a:r>
              <a:rPr lang="en-US" altLang="zh-TW" dirty="0" err="1" smtClean="0"/>
              <a:t>cc.convert</a:t>
            </a:r>
            <a:r>
              <a:rPr lang="en-US" altLang="zh-TW" dirty="0" smtClean="0"/>
              <a:t>(</a:t>
            </a:r>
            <a:r>
              <a:rPr lang="en-US" altLang="zh-TW" dirty="0" err="1" smtClean="0"/>
              <a:t>train_data</a:t>
            </a:r>
            <a:r>
              <a:rPr lang="en-US" altLang="zh-TW" dirty="0" smtClean="0"/>
              <a:t>)</a:t>
            </a:r>
          </a:p>
          <a:p>
            <a:r>
              <a:rPr lang="en-US" altLang="zh-TW" dirty="0" err="1" smtClean="0"/>
              <a:t>train_data</a:t>
            </a:r>
            <a:r>
              <a:rPr lang="en-US" altLang="zh-TW" dirty="0" smtClean="0"/>
              <a:t> = </a:t>
            </a:r>
            <a:r>
              <a:rPr lang="en-US" altLang="zh-TW" dirty="0" err="1" smtClean="0"/>
              <a:t>jieba.lcut</a:t>
            </a:r>
            <a:r>
              <a:rPr lang="en-US" altLang="zh-TW" dirty="0" smtClean="0"/>
              <a:t>(</a:t>
            </a:r>
            <a:r>
              <a:rPr lang="en-US" altLang="zh-TW" dirty="0" err="1" smtClean="0"/>
              <a:t>train_data</a:t>
            </a:r>
            <a:r>
              <a:rPr lang="en-US" altLang="zh-TW" dirty="0" smtClean="0"/>
              <a:t>)</a:t>
            </a:r>
          </a:p>
          <a:p>
            <a:r>
              <a:rPr lang="en-US" altLang="zh-TW" dirty="0" err="1" smtClean="0"/>
              <a:t>train_data</a:t>
            </a:r>
            <a:r>
              <a:rPr lang="en-US" altLang="zh-TW" dirty="0" smtClean="0"/>
              <a:t> = [word for word in </a:t>
            </a:r>
            <a:r>
              <a:rPr lang="en-US" altLang="zh-TW" dirty="0" err="1" smtClean="0"/>
              <a:t>train_data</a:t>
            </a:r>
            <a:r>
              <a:rPr lang="en-US" altLang="zh-TW" dirty="0" smtClean="0"/>
              <a:t> if word != '']</a:t>
            </a:r>
          </a:p>
          <a:p>
            <a:r>
              <a:rPr lang="en-US" altLang="zh-TW" dirty="0" err="1" smtClean="0"/>
              <a:t>train_data</a:t>
            </a:r>
            <a:r>
              <a:rPr lang="en-US" altLang="zh-TW" dirty="0" smtClean="0"/>
              <a:t> = ' '.join(</a:t>
            </a:r>
            <a:r>
              <a:rPr lang="en-US" altLang="zh-TW" dirty="0" err="1" smtClean="0"/>
              <a:t>train_data</a:t>
            </a:r>
            <a:r>
              <a:rPr lang="en-US" altLang="zh-TW" dirty="0" smtClean="0"/>
              <a:t>)</a:t>
            </a:r>
          </a:p>
          <a:p>
            <a:r>
              <a:rPr lang="en-US" altLang="zh-TW" dirty="0" smtClean="0"/>
              <a:t>open('seg.txt', 'w', encoding='utf-8').write(</a:t>
            </a:r>
            <a:r>
              <a:rPr lang="en-US" altLang="zh-TW" dirty="0" err="1" smtClean="0"/>
              <a:t>train_data</a:t>
            </a:r>
            <a:r>
              <a:rPr lang="en-US" altLang="zh-TW" dirty="0" smtClean="0"/>
              <a:t>)</a:t>
            </a:r>
            <a:endParaRPr lang="zh-TW" altLang="en-US" dirty="0"/>
          </a:p>
        </p:txBody>
      </p:sp>
    </p:spTree>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14400" y="457199"/>
            <a:ext cx="7772400" cy="5909310"/>
          </a:xfrm>
          <a:prstGeom prst="rect">
            <a:avLst/>
          </a:prstGeom>
        </p:spPr>
        <p:txBody>
          <a:bodyPr wrap="square">
            <a:spAutoFit/>
          </a:bodyPr>
          <a:lstStyle/>
          <a:p>
            <a:r>
              <a:rPr lang="en-US" altLang="zh-TW" sz="1400" dirty="0" smtClean="0"/>
              <a:t>from </a:t>
            </a:r>
            <a:r>
              <a:rPr lang="en-US" altLang="zh-TW" sz="1400" dirty="0" err="1" smtClean="0"/>
              <a:t>gensim.models</a:t>
            </a:r>
            <a:r>
              <a:rPr lang="en-US" altLang="zh-TW" sz="1400" dirty="0" smtClean="0"/>
              <a:t> import word2vec</a:t>
            </a:r>
          </a:p>
          <a:p>
            <a:endParaRPr lang="en-US" altLang="zh-TW" sz="1400" dirty="0" smtClean="0"/>
          </a:p>
          <a:p>
            <a:endParaRPr lang="en-US" altLang="zh-TW" sz="1400" dirty="0" smtClean="0"/>
          </a:p>
          <a:p>
            <a:r>
              <a:rPr lang="en-US" altLang="zh-TW" sz="1400" dirty="0" smtClean="0"/>
              <a:t># Settings</a:t>
            </a:r>
          </a:p>
          <a:p>
            <a:r>
              <a:rPr lang="en-US" altLang="zh-TW" sz="1400" dirty="0" smtClean="0"/>
              <a:t>seed = 666</a:t>
            </a:r>
          </a:p>
          <a:p>
            <a:r>
              <a:rPr lang="en-US" altLang="zh-TW" sz="1400" dirty="0" err="1" smtClean="0"/>
              <a:t>sg</a:t>
            </a:r>
            <a:r>
              <a:rPr lang="en-US" altLang="zh-TW" sz="1400" dirty="0" smtClean="0"/>
              <a:t> = 0</a:t>
            </a:r>
          </a:p>
          <a:p>
            <a:r>
              <a:rPr lang="en-US" altLang="zh-TW" sz="1400" dirty="0" err="1" smtClean="0"/>
              <a:t>window_size</a:t>
            </a:r>
            <a:r>
              <a:rPr lang="en-US" altLang="zh-TW" sz="1400" dirty="0" smtClean="0"/>
              <a:t> = 10</a:t>
            </a:r>
          </a:p>
          <a:p>
            <a:r>
              <a:rPr lang="en-US" altLang="zh-TW" sz="1400" dirty="0" err="1" smtClean="0"/>
              <a:t>vector_size</a:t>
            </a:r>
            <a:r>
              <a:rPr lang="en-US" altLang="zh-TW" sz="1400" dirty="0" smtClean="0"/>
              <a:t> = 100</a:t>
            </a:r>
          </a:p>
          <a:p>
            <a:r>
              <a:rPr lang="en-US" altLang="zh-TW" sz="1400" dirty="0" err="1" smtClean="0"/>
              <a:t>min_count</a:t>
            </a:r>
            <a:r>
              <a:rPr lang="en-US" altLang="zh-TW" sz="1400" dirty="0" smtClean="0"/>
              <a:t> = 1</a:t>
            </a:r>
          </a:p>
          <a:p>
            <a:r>
              <a:rPr lang="en-US" altLang="zh-TW" sz="1400" dirty="0" smtClean="0"/>
              <a:t>workers = 8</a:t>
            </a:r>
          </a:p>
          <a:p>
            <a:r>
              <a:rPr lang="en-US" altLang="zh-TW" sz="1400" dirty="0" smtClean="0"/>
              <a:t>epochs = 5</a:t>
            </a:r>
          </a:p>
          <a:p>
            <a:r>
              <a:rPr lang="en-US" altLang="zh-TW" sz="1400" dirty="0" err="1" smtClean="0"/>
              <a:t>batch_words</a:t>
            </a:r>
            <a:r>
              <a:rPr lang="en-US" altLang="zh-TW" sz="1400" dirty="0" smtClean="0"/>
              <a:t> = 10000</a:t>
            </a:r>
          </a:p>
          <a:p>
            <a:endParaRPr lang="en-US" altLang="zh-TW" sz="1400" dirty="0" smtClean="0"/>
          </a:p>
          <a:p>
            <a:r>
              <a:rPr lang="en-US" altLang="zh-TW" sz="1400" dirty="0" err="1" smtClean="0"/>
              <a:t>train_data</a:t>
            </a:r>
            <a:r>
              <a:rPr lang="en-US" altLang="zh-TW" sz="1400" dirty="0" smtClean="0"/>
              <a:t> = word2vec.LineSentence('seg.txt')</a:t>
            </a:r>
          </a:p>
          <a:p>
            <a:r>
              <a:rPr lang="en-US" altLang="zh-TW" sz="1400" dirty="0" smtClean="0"/>
              <a:t>model = word2vec.Word2Vec(</a:t>
            </a:r>
          </a:p>
          <a:p>
            <a:r>
              <a:rPr lang="en-US" altLang="zh-TW" sz="1400" dirty="0" smtClean="0"/>
              <a:t>    </a:t>
            </a:r>
            <a:r>
              <a:rPr lang="en-US" altLang="zh-TW" sz="1400" dirty="0" err="1" smtClean="0"/>
              <a:t>train_data</a:t>
            </a:r>
            <a:r>
              <a:rPr lang="en-US" altLang="zh-TW" sz="1400" dirty="0" smtClean="0"/>
              <a:t>,</a:t>
            </a:r>
          </a:p>
          <a:p>
            <a:r>
              <a:rPr lang="en-US" altLang="zh-TW" sz="1400" dirty="0" smtClean="0"/>
              <a:t>    </a:t>
            </a:r>
            <a:r>
              <a:rPr lang="en-US" altLang="zh-TW" sz="1400" dirty="0" err="1" smtClean="0"/>
              <a:t>min_count</a:t>
            </a:r>
            <a:r>
              <a:rPr lang="en-US" altLang="zh-TW" sz="1400" dirty="0" smtClean="0"/>
              <a:t>=</a:t>
            </a:r>
            <a:r>
              <a:rPr lang="en-US" altLang="zh-TW" sz="1400" dirty="0" err="1" smtClean="0"/>
              <a:t>min_count</a:t>
            </a:r>
            <a:r>
              <a:rPr lang="en-US" altLang="zh-TW" sz="1400" dirty="0" smtClean="0"/>
              <a:t>,</a:t>
            </a:r>
          </a:p>
          <a:p>
            <a:r>
              <a:rPr lang="en-US" altLang="zh-TW" sz="1400" dirty="0" smtClean="0"/>
              <a:t>    size=</a:t>
            </a:r>
            <a:r>
              <a:rPr lang="en-US" altLang="zh-TW" sz="1400" dirty="0" err="1" smtClean="0"/>
              <a:t>vector_size</a:t>
            </a:r>
            <a:r>
              <a:rPr lang="en-US" altLang="zh-TW" sz="1400" dirty="0" smtClean="0"/>
              <a:t>,</a:t>
            </a:r>
          </a:p>
          <a:p>
            <a:r>
              <a:rPr lang="en-US" altLang="zh-TW" sz="1400" dirty="0" smtClean="0"/>
              <a:t>    workers=workers,</a:t>
            </a:r>
          </a:p>
          <a:p>
            <a:r>
              <a:rPr lang="en-US" altLang="zh-TW" sz="1400" dirty="0" smtClean="0"/>
              <a:t>    </a:t>
            </a:r>
            <a:r>
              <a:rPr lang="en-US" altLang="zh-TW" sz="1400" dirty="0" err="1" smtClean="0"/>
              <a:t>iter</a:t>
            </a:r>
            <a:r>
              <a:rPr lang="en-US" altLang="zh-TW" sz="1400" dirty="0" smtClean="0"/>
              <a:t>=epochs,</a:t>
            </a:r>
          </a:p>
          <a:p>
            <a:r>
              <a:rPr lang="en-US" altLang="zh-TW" sz="1400" dirty="0" smtClean="0"/>
              <a:t>    window=</a:t>
            </a:r>
            <a:r>
              <a:rPr lang="en-US" altLang="zh-TW" sz="1400" dirty="0" err="1" smtClean="0"/>
              <a:t>window_size</a:t>
            </a:r>
            <a:r>
              <a:rPr lang="en-US" altLang="zh-TW" sz="1400" dirty="0" smtClean="0"/>
              <a:t>,</a:t>
            </a:r>
          </a:p>
          <a:p>
            <a:r>
              <a:rPr lang="en-US" altLang="zh-TW" sz="1400" dirty="0" smtClean="0"/>
              <a:t>    </a:t>
            </a:r>
            <a:r>
              <a:rPr lang="en-US" altLang="zh-TW" sz="1400" dirty="0" err="1" smtClean="0"/>
              <a:t>sg</a:t>
            </a:r>
            <a:r>
              <a:rPr lang="en-US" altLang="zh-TW" sz="1400" dirty="0" smtClean="0"/>
              <a:t>=</a:t>
            </a:r>
            <a:r>
              <a:rPr lang="en-US" altLang="zh-TW" sz="1400" dirty="0" err="1" smtClean="0"/>
              <a:t>sg</a:t>
            </a:r>
            <a:r>
              <a:rPr lang="en-US" altLang="zh-TW" sz="1400" dirty="0" smtClean="0"/>
              <a:t>,</a:t>
            </a:r>
          </a:p>
          <a:p>
            <a:r>
              <a:rPr lang="en-US" altLang="zh-TW" sz="1400" dirty="0" smtClean="0"/>
              <a:t>    seed=seed,</a:t>
            </a:r>
          </a:p>
          <a:p>
            <a:r>
              <a:rPr lang="en-US" altLang="zh-TW" sz="1400" dirty="0" smtClean="0"/>
              <a:t>    </a:t>
            </a:r>
            <a:r>
              <a:rPr lang="en-US" altLang="zh-TW" sz="1400" dirty="0" err="1" smtClean="0"/>
              <a:t>batch_words</a:t>
            </a:r>
            <a:r>
              <a:rPr lang="en-US" altLang="zh-TW" sz="1400" dirty="0" smtClean="0"/>
              <a:t>=</a:t>
            </a:r>
            <a:r>
              <a:rPr lang="en-US" altLang="zh-TW" sz="1400" dirty="0" err="1" smtClean="0"/>
              <a:t>batch_words</a:t>
            </a:r>
            <a:endParaRPr lang="en-US" altLang="zh-TW" sz="1400" dirty="0" smtClean="0"/>
          </a:p>
          <a:p>
            <a:r>
              <a:rPr lang="en-US" altLang="zh-TW" sz="1400" dirty="0" smtClean="0"/>
              <a:t>)</a:t>
            </a:r>
          </a:p>
          <a:p>
            <a:endParaRPr lang="en-US" altLang="zh-TW" sz="1400" dirty="0" smtClean="0"/>
          </a:p>
          <a:p>
            <a:r>
              <a:rPr lang="en-US" altLang="zh-TW" sz="1400" dirty="0" err="1" smtClean="0"/>
              <a:t>model.save</a:t>
            </a:r>
            <a:r>
              <a:rPr lang="en-US" altLang="zh-TW" sz="1400" dirty="0" smtClean="0"/>
              <a:t>('word2vec.model')</a:t>
            </a:r>
            <a:endParaRPr lang="zh-TW" altLang="en-US" sz="1400" dirty="0"/>
          </a:p>
        </p:txBody>
      </p:sp>
    </p:spTree>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參考資料</a:t>
            </a:r>
            <a:endParaRPr lang="zh-TW" altLang="en-US" b="1" dirty="0"/>
          </a:p>
        </p:txBody>
      </p:sp>
      <p:sp>
        <p:nvSpPr>
          <p:cNvPr id="4" name="矩形 3"/>
          <p:cNvSpPr/>
          <p:nvPr/>
        </p:nvSpPr>
        <p:spPr>
          <a:xfrm>
            <a:off x="755576" y="1196752"/>
            <a:ext cx="7704856" cy="5078313"/>
          </a:xfrm>
          <a:prstGeom prst="rect">
            <a:avLst/>
          </a:prstGeom>
        </p:spPr>
        <p:txBody>
          <a:bodyPr wrap="square">
            <a:spAutoFit/>
          </a:bodyPr>
          <a:lstStyle/>
          <a:p>
            <a:pPr marL="271463" indent="-271463">
              <a:buFont typeface="Arial" pitchFamily="34" charset="0"/>
              <a:buChar char="•"/>
            </a:pPr>
            <a:r>
              <a:rPr lang="en-US" altLang="zh-TW" dirty="0" smtClean="0">
                <a:hlinkClick r:id="rId2"/>
              </a:rPr>
              <a:t>https://blog.csdn.net/scotfield_msn/article/details/69075227</a:t>
            </a:r>
            <a:endParaRPr lang="en-US" altLang="zh-TW" dirty="0" smtClean="0"/>
          </a:p>
          <a:p>
            <a:pPr marL="271463" indent="-271463">
              <a:buFont typeface="Arial" pitchFamily="34" charset="0"/>
              <a:buChar char="•"/>
            </a:pPr>
            <a:r>
              <a:rPr lang="en-US" altLang="zh-TW" dirty="0" smtClean="0">
                <a:hlinkClick r:id="rId3"/>
              </a:rPr>
              <a:t>https://hackmd.io/@allen108108/SJ42exwlH</a:t>
            </a:r>
            <a:endParaRPr lang="en-US" altLang="zh-TW" dirty="0" smtClean="0"/>
          </a:p>
          <a:p>
            <a:pPr marL="271463" indent="-271463">
              <a:buFont typeface="Arial" pitchFamily="34" charset="0"/>
              <a:buChar char="•"/>
            </a:pPr>
            <a:r>
              <a:rPr lang="en-US" altLang="zh-TW" dirty="0" smtClean="0">
                <a:hlinkClick r:id="rId4"/>
              </a:rPr>
              <a:t>https://www.jianshu.com/p/2a76b7d3126b</a:t>
            </a:r>
            <a:endParaRPr lang="en-US" altLang="zh-TW" dirty="0" smtClean="0"/>
          </a:p>
          <a:p>
            <a:pPr marL="271463" indent="-271463">
              <a:buFont typeface="Arial" pitchFamily="34" charset="0"/>
              <a:buChar char="•"/>
            </a:pPr>
            <a:r>
              <a:rPr lang="en-US" altLang="zh-TW" dirty="0" smtClean="0">
                <a:hlinkClick r:id="rId5"/>
              </a:rPr>
              <a:t>https://medium.com/%E6%89%8B%E5%AF%AB%E7%AD%86%E8%A8%98/%E8%87%AA%E7%84%B6%E8%AA%9E%E8%A8%80%E8%99%95%E7%90%86-%E4%BD%BF%E7%94%A8-n-gram-%E5%AF%A6%E7%8F%BE%E8%BC%B8%E5%85%A5%E6%96%87%E5%AD%97%E9%A0%90%E6%B8%AC-10ac622aab7a</a:t>
            </a:r>
            <a:endParaRPr lang="en-US" altLang="zh-TW" dirty="0" smtClean="0"/>
          </a:p>
          <a:p>
            <a:pPr marL="271463" indent="-271463">
              <a:buFont typeface="Arial" pitchFamily="34" charset="0"/>
              <a:buChar char="•"/>
            </a:pPr>
            <a:r>
              <a:rPr lang="en-US" altLang="zh-TW" dirty="0" smtClean="0">
                <a:hlinkClick r:id="rId6"/>
              </a:rPr>
              <a:t>https://blog.csdn.net/a635661820/article/details/43906731</a:t>
            </a:r>
            <a:endParaRPr lang="en-US" altLang="zh-TW" dirty="0" smtClean="0"/>
          </a:p>
          <a:p>
            <a:pPr marL="271463" indent="-271463">
              <a:buFont typeface="Arial" pitchFamily="34" charset="0"/>
              <a:buChar char="•"/>
            </a:pPr>
            <a:r>
              <a:rPr lang="en-US" altLang="zh-TW" dirty="0" smtClean="0">
                <a:hlinkClick r:id="rId7"/>
              </a:rPr>
              <a:t>https://blog.csdn.net/sun_brother/article/details/80350062?depth_1-utm_source=distribute.pc_relevant.none-task-blog-BlogCommendFromBaidu-2&amp;utm_source=distribute.pc_relevant.none-task-blog-BlogCommendFromBaidu-2</a:t>
            </a:r>
            <a:endParaRPr lang="en-US" altLang="zh-TW" dirty="0" smtClean="0"/>
          </a:p>
          <a:p>
            <a:pPr marL="271463" indent="-271463">
              <a:buFont typeface="Arial" pitchFamily="34" charset="0"/>
              <a:buChar char="•"/>
            </a:pPr>
            <a:r>
              <a:rPr lang="en-US" altLang="zh-TW" dirty="0" smtClean="0">
                <a:hlinkClick r:id="rId8"/>
              </a:rPr>
              <a:t>https://www.cnblogs.com/pinard/p/7160330.html</a:t>
            </a:r>
            <a:endParaRPr lang="en-US" altLang="zh-TW" dirty="0" smtClean="0"/>
          </a:p>
          <a:p>
            <a:pPr marL="271463" indent="-271463">
              <a:buFont typeface="Arial" pitchFamily="34" charset="0"/>
              <a:buChar char="•"/>
            </a:pPr>
            <a:r>
              <a:rPr lang="en-US" altLang="zh-TW" dirty="0" smtClean="0">
                <a:hlinkClick r:id="rId9"/>
              </a:rPr>
              <a:t>https://blog.csdn.net/sinat_33741547/article/details/78744723?depth_1-utm_source=distribute.pc_relevant.none-task-blog-BlogCommendFromBaidu-1&amp;utm_source=distribute.pc_relevant.none-task-blog-BlogCommendFromBaidu-1</a:t>
            </a:r>
            <a:endParaRPr lang="en-US" altLang="zh-TW" dirty="0" smtClean="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參考資料</a:t>
            </a:r>
            <a:endParaRPr lang="zh-TW" altLang="en-US" b="1" dirty="0"/>
          </a:p>
        </p:txBody>
      </p:sp>
      <p:sp>
        <p:nvSpPr>
          <p:cNvPr id="4" name="矩形 3"/>
          <p:cNvSpPr/>
          <p:nvPr/>
        </p:nvSpPr>
        <p:spPr>
          <a:xfrm>
            <a:off x="827584" y="1412776"/>
            <a:ext cx="7704856" cy="3693319"/>
          </a:xfrm>
          <a:prstGeom prst="rect">
            <a:avLst/>
          </a:prstGeom>
        </p:spPr>
        <p:txBody>
          <a:bodyPr wrap="square">
            <a:spAutoFit/>
          </a:bodyPr>
          <a:lstStyle/>
          <a:p>
            <a:pPr marL="271463" indent="-271463">
              <a:buFont typeface="Arial" pitchFamily="34" charset="0"/>
              <a:buChar char="•"/>
            </a:pPr>
            <a:r>
              <a:rPr lang="en-US" altLang="zh-TW" dirty="0" smtClean="0">
                <a:hlinkClick r:id="rId2"/>
              </a:rPr>
              <a:t>http://blog.pluskid.org/?p=361</a:t>
            </a:r>
            <a:endParaRPr lang="en-US" altLang="zh-TW" dirty="0" smtClean="0"/>
          </a:p>
          <a:p>
            <a:pPr marL="271463" indent="-271463">
              <a:buFont typeface="Arial" pitchFamily="34" charset="0"/>
              <a:buChar char="•"/>
            </a:pPr>
            <a:r>
              <a:rPr lang="en-US" altLang="zh-TW" dirty="0" smtClean="0">
                <a:hlinkClick r:id="rId3"/>
              </a:rPr>
              <a:t>https://zhuanlan.zhihu.com/p/40096816</a:t>
            </a:r>
            <a:endParaRPr lang="en-US" altLang="zh-TW" dirty="0" smtClean="0"/>
          </a:p>
          <a:p>
            <a:pPr marL="271463" indent="-271463">
              <a:buFont typeface="Arial" pitchFamily="34" charset="0"/>
              <a:buChar char="•"/>
            </a:pPr>
            <a:r>
              <a:rPr lang="en-US" altLang="zh-TW" dirty="0" smtClean="0">
                <a:hlinkClick r:id="rId4"/>
              </a:rPr>
              <a:t>http://zh.gluon.ai/chapter_natural-language-processing/word2vec.html</a:t>
            </a:r>
            <a:endParaRPr lang="en-US" altLang="zh-TW" dirty="0" smtClean="0"/>
          </a:p>
          <a:p>
            <a:pPr marL="271463" indent="-271463">
              <a:buFont typeface="Arial" pitchFamily="34" charset="0"/>
              <a:buChar char="•"/>
            </a:pPr>
            <a:r>
              <a:rPr lang="en-US" altLang="zh-TW" dirty="0" smtClean="0">
                <a:hlinkClick r:id="rId5"/>
              </a:rPr>
              <a:t>https://github.com/Alex-CHUN-YU/Word2vec</a:t>
            </a:r>
            <a:endParaRPr lang="en-US" altLang="zh-TW" dirty="0" smtClean="0"/>
          </a:p>
          <a:p>
            <a:pPr marL="271463" indent="-271463">
              <a:buFont typeface="Arial" pitchFamily="34" charset="0"/>
              <a:buChar char="•"/>
            </a:pPr>
            <a:r>
              <a:rPr lang="en-US" altLang="zh-TW" dirty="0" smtClean="0">
                <a:hlinkClick r:id="rId6"/>
              </a:rPr>
              <a:t>https://cutejaneii.wordpress.com/2018/03/16/python-14-%E8%A8%93%E7%B7%B4word2vec-%E4%BD%BF%E7%94%A8%E8%87%AA%E5%AE%9A%E8%AA%9E%E6%96%99%E5%BA%AB/</a:t>
            </a:r>
            <a:endParaRPr lang="en-US" altLang="zh-TW" dirty="0" smtClean="0"/>
          </a:p>
          <a:p>
            <a:pPr marL="271463" indent="-271463">
              <a:buFont typeface="Arial" pitchFamily="34" charset="0"/>
              <a:buChar char="•"/>
            </a:pPr>
            <a:r>
              <a:rPr lang="en-US" altLang="zh-TW" dirty="0" smtClean="0">
                <a:hlinkClick r:id="rId7"/>
              </a:rPr>
              <a:t>http://blog.udn.com/nilnimest/124668370</a:t>
            </a:r>
            <a:endParaRPr lang="en-US" altLang="zh-TW" dirty="0" smtClean="0"/>
          </a:p>
          <a:p>
            <a:pPr marL="271463" indent="-271463">
              <a:buFont typeface="Arial" pitchFamily="34" charset="0"/>
              <a:buChar char="•"/>
            </a:pPr>
            <a:r>
              <a:rPr lang="en-US" altLang="zh-TW" dirty="0" smtClean="0">
                <a:hlinkClick r:id="rId8"/>
              </a:rPr>
              <a:t>http://b014.hchs.hc.edu.tw/ezfiles/14/1014/img/164/409339189.pdf</a:t>
            </a:r>
            <a:endParaRPr lang="en-US" altLang="zh-TW" dirty="0" smtClean="0"/>
          </a:p>
          <a:p>
            <a:pPr marL="271463" indent="-271463">
              <a:buFont typeface="Arial" pitchFamily="34" charset="0"/>
              <a:buChar char="•"/>
            </a:pPr>
            <a:r>
              <a:rPr lang="en-US" altLang="zh-TW" dirty="0" smtClean="0">
                <a:hlinkClick r:id="rId9"/>
              </a:rPr>
              <a:t>https://zh.wikipedia.org/wiki/%E8%B4%9D%E5%8F%B6%E6%96%AF%E5%AE%9A%E7%90%86</a:t>
            </a:r>
            <a:endParaRPr lang="en-US" altLang="zh-TW" dirty="0" smtClean="0"/>
          </a:p>
          <a:p>
            <a:pPr marL="271463" indent="-271463">
              <a:buFont typeface="Arial" pitchFamily="34" charset="0"/>
              <a:buChar char="•"/>
            </a:pPr>
            <a:r>
              <a:rPr lang="en-US" altLang="zh-TW" dirty="0" smtClean="0">
                <a:hlinkClick r:id="rId10"/>
              </a:rPr>
              <a:t>https://zhuanlan.zhihu.com/p/43453548</a:t>
            </a:r>
            <a:endParaRPr lang="en-US" altLang="zh-TW" dirty="0" smtClean="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適合在記憶體中儲存的資料</a:t>
            </a:r>
            <a:endParaRPr lang="zh-TW" altLang="en-US" b="1" dirty="0"/>
          </a:p>
        </p:txBody>
      </p:sp>
      <p:sp>
        <p:nvSpPr>
          <p:cNvPr id="3" name="內容版面配置區 2"/>
          <p:cNvSpPr>
            <a:spLocks noGrp="1"/>
          </p:cNvSpPr>
          <p:nvPr>
            <p:ph idx="1"/>
          </p:nvPr>
        </p:nvSpPr>
        <p:spPr/>
        <p:txBody>
          <a:bodyPr/>
          <a:lstStyle/>
          <a:p>
            <a:r>
              <a:rPr lang="zh-TW" altLang="en-US" dirty="0" smtClean="0"/>
              <a:t>圖形、語音 </a:t>
            </a:r>
            <a:r>
              <a:rPr lang="en-US" altLang="zh-TW" dirty="0" smtClean="0"/>
              <a:t>- </a:t>
            </a:r>
            <a:r>
              <a:rPr lang="zh-TW" altLang="en-US" dirty="0" smtClean="0"/>
              <a:t>自然</a:t>
            </a:r>
            <a:r>
              <a:rPr lang="zh-TW" altLang="en-US" dirty="0"/>
              <a:t>地</a:t>
            </a:r>
            <a:r>
              <a:rPr lang="zh-TW" altLang="en-US" dirty="0" smtClean="0"/>
              <a:t>低階資料表示形式</a:t>
            </a:r>
            <a:endParaRPr lang="en-US" altLang="zh-TW" dirty="0" smtClean="0"/>
          </a:p>
          <a:p>
            <a:r>
              <a:rPr lang="zh-TW" altLang="en-US" dirty="0" smtClean="0"/>
              <a:t>透過距離</a:t>
            </a:r>
            <a:r>
              <a:rPr lang="zh-TW" altLang="en-US" dirty="0"/>
              <a:t>度量，判斷信號是否</a:t>
            </a:r>
            <a:r>
              <a:rPr lang="zh-TW" altLang="en-US" dirty="0" smtClean="0"/>
              <a:t>相似</a:t>
            </a:r>
            <a:endParaRPr lang="en-US" altLang="zh-TW" dirty="0" smtClean="0"/>
          </a:p>
          <a:p>
            <a:r>
              <a:rPr lang="zh-TW" altLang="en-US" dirty="0"/>
              <a:t>觀察圖片本身就</a:t>
            </a:r>
            <a:r>
              <a:rPr lang="zh-TW" altLang="en-US" dirty="0" smtClean="0"/>
              <a:t>能回答</a:t>
            </a:r>
            <a:endParaRPr lang="en-US" altLang="zh-TW" dirty="0" smtClean="0"/>
          </a:p>
          <a:p>
            <a:r>
              <a:rPr lang="zh-TW" altLang="en-US" dirty="0" smtClean="0"/>
              <a:t>聽相近的聲音可判斷同一人</a:t>
            </a:r>
            <a:endParaRPr lang="en-US" altLang="zh-TW" dirty="0" smtClean="0"/>
          </a:p>
          <a:p>
            <a:r>
              <a:rPr lang="en-US" altLang="zh-TW" dirty="0" smtClean="0"/>
              <a:t>Audio Spectrum</a:t>
            </a:r>
            <a:r>
              <a:rPr lang="zh-TW" altLang="en-US" dirty="0" smtClean="0"/>
              <a:t>也是適合電腦處理的資料</a:t>
            </a:r>
          </a:p>
          <a:p>
            <a:endParaRPr lang="zh-TW"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文字變成電腦可處理的值</a:t>
            </a:r>
            <a:endParaRPr lang="zh-TW" altLang="en-US" b="1" dirty="0"/>
          </a:p>
        </p:txBody>
      </p:sp>
      <p:sp>
        <p:nvSpPr>
          <p:cNvPr id="3" name="內容版面配置區 2"/>
          <p:cNvSpPr>
            <a:spLocks noGrp="1"/>
          </p:cNvSpPr>
          <p:nvPr>
            <p:ph idx="1"/>
          </p:nvPr>
        </p:nvSpPr>
        <p:spPr/>
        <p:txBody>
          <a:bodyPr/>
          <a:lstStyle/>
          <a:p>
            <a:r>
              <a:rPr lang="zh-TW" altLang="en-US" dirty="0" smtClean="0"/>
              <a:t>字元也是整數型態的一種</a:t>
            </a:r>
            <a:r>
              <a:rPr lang="en-US" altLang="zh-TW" dirty="0" smtClean="0"/>
              <a:t>(ASCII CODE)</a:t>
            </a:r>
          </a:p>
          <a:p>
            <a:r>
              <a:rPr lang="zh-TW" altLang="en-US" dirty="0" smtClean="0"/>
              <a:t>萬國語文則使用</a:t>
            </a:r>
            <a:r>
              <a:rPr lang="en-US" altLang="zh-TW" dirty="0" smtClean="0"/>
              <a:t>UNICODE</a:t>
            </a:r>
          </a:p>
          <a:p>
            <a:r>
              <a:rPr lang="zh-TW" altLang="en-US" dirty="0" smtClean="0"/>
              <a:t>只是編碼，沒有意義</a:t>
            </a:r>
            <a:endParaRPr lang="en-US" altLang="zh-TW" dirty="0" smtClean="0"/>
          </a:p>
          <a:p>
            <a:r>
              <a:rPr lang="zh-TW" altLang="en-US" dirty="0" smtClean="0"/>
              <a:t>語言為</a:t>
            </a:r>
            <a:r>
              <a:rPr lang="zh-TW" altLang="en-US" dirty="0"/>
              <a:t>人類在</a:t>
            </a:r>
            <a:r>
              <a:rPr lang="zh-TW" altLang="en-US" dirty="0" smtClean="0"/>
              <a:t>進化幾百萬年</a:t>
            </a:r>
            <a:endParaRPr lang="en-US" altLang="zh-TW" dirty="0" smtClean="0"/>
          </a:p>
          <a:p>
            <a:r>
              <a:rPr lang="zh-TW" altLang="en-US" dirty="0" smtClean="0"/>
              <a:t>產生的高層抽象思維資訊表達</a:t>
            </a:r>
            <a:r>
              <a:rPr lang="zh-TW" altLang="en-US" dirty="0"/>
              <a:t>的</a:t>
            </a:r>
            <a:r>
              <a:rPr lang="zh-TW" altLang="en-US" dirty="0" smtClean="0"/>
              <a:t>工具</a:t>
            </a:r>
            <a:endParaRPr lang="en-US" altLang="zh-TW" dirty="0" smtClean="0"/>
          </a:p>
          <a:p>
            <a:r>
              <a:rPr lang="zh-TW" altLang="en-US" dirty="0" smtClean="0"/>
              <a:t>具有</a:t>
            </a:r>
            <a:r>
              <a:rPr lang="zh-TW" altLang="en-US" dirty="0"/>
              <a:t>高度抽象的特徵</a:t>
            </a:r>
            <a:endParaRPr lang="en-US" altLang="zh-TW" dirty="0"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文字變成數值的目的</a:t>
            </a:r>
            <a:endParaRPr lang="zh-TW" altLang="en-US" b="1" dirty="0"/>
          </a:p>
        </p:txBody>
      </p:sp>
      <p:sp>
        <p:nvSpPr>
          <p:cNvPr id="3" name="內容版面配置區 2"/>
          <p:cNvSpPr>
            <a:spLocks noGrp="1"/>
          </p:cNvSpPr>
          <p:nvPr>
            <p:ph idx="1"/>
          </p:nvPr>
        </p:nvSpPr>
        <p:spPr/>
        <p:txBody>
          <a:bodyPr/>
          <a:lstStyle/>
          <a:p>
            <a:r>
              <a:rPr lang="zh-TW" altLang="en-US" dirty="0" smtClean="0"/>
              <a:t>供語言模型使用</a:t>
            </a:r>
            <a:r>
              <a:rPr lang="en-US" altLang="zh-TW" dirty="0" smtClean="0"/>
              <a:t>(</a:t>
            </a:r>
            <a:r>
              <a:rPr lang="zh-TW" altLang="en-US" dirty="0" smtClean="0"/>
              <a:t>統計式或神經式</a:t>
            </a:r>
            <a:r>
              <a:rPr lang="en-US" altLang="zh-TW" dirty="0" smtClean="0"/>
              <a:t>)</a:t>
            </a:r>
          </a:p>
          <a:p>
            <a:r>
              <a:rPr lang="zh-TW" altLang="en-US" dirty="0" smtClean="0"/>
              <a:t>供機器學習使用</a:t>
            </a:r>
            <a:endParaRPr lang="en-US" altLang="zh-TW" dirty="0" smtClean="0"/>
          </a:p>
          <a:p>
            <a:r>
              <a:rPr lang="zh-TW" altLang="en-US" dirty="0" smtClean="0"/>
              <a:t>將</a:t>
            </a:r>
            <a:r>
              <a:rPr lang="en-US" altLang="zh-TW" b="1" dirty="0"/>
              <a:t>Word Embedding</a:t>
            </a:r>
            <a:r>
              <a:rPr lang="zh-TW" altLang="en-US" dirty="0"/>
              <a:t>理解為一種</a:t>
            </a:r>
            <a:r>
              <a:rPr lang="zh-TW" altLang="en-US" b="1" dirty="0" smtClean="0"/>
              <a:t>映射</a:t>
            </a:r>
            <a:endParaRPr lang="en-US" altLang="zh-TW" b="1" dirty="0" smtClean="0"/>
          </a:p>
          <a:p>
            <a:r>
              <a:rPr lang="zh-TW" altLang="en-US" dirty="0"/>
              <a:t>將</a:t>
            </a:r>
            <a:r>
              <a:rPr lang="zh-TW" altLang="en-US" dirty="0" smtClean="0"/>
              <a:t>文字空間</a:t>
            </a:r>
            <a:r>
              <a:rPr lang="zh-TW" altLang="en-US" dirty="0"/>
              <a:t>中的某個</a:t>
            </a:r>
            <a:r>
              <a:rPr lang="en-US" altLang="zh-TW" b="1" dirty="0"/>
              <a:t>word</a:t>
            </a:r>
            <a:r>
              <a:rPr lang="zh-TW" altLang="en-US" dirty="0"/>
              <a:t>，通過一定的方法，</a:t>
            </a:r>
            <a:r>
              <a:rPr lang="zh-TW" altLang="en-US" b="1" dirty="0"/>
              <a:t>映射</a:t>
            </a:r>
            <a:r>
              <a:rPr lang="zh-TW" altLang="en-US" dirty="0" smtClean="0"/>
              <a:t>或</a:t>
            </a:r>
            <a:r>
              <a:rPr lang="zh-TW" altLang="en-US" b="1" dirty="0" smtClean="0"/>
              <a:t>嵌入</a:t>
            </a:r>
            <a:r>
              <a:rPr lang="zh-TW" altLang="en-US" b="1" dirty="0"/>
              <a:t>（</a:t>
            </a:r>
            <a:r>
              <a:rPr lang="en-US" altLang="zh-TW" b="1" dirty="0"/>
              <a:t>embedding</a:t>
            </a:r>
            <a:r>
              <a:rPr lang="zh-TW" altLang="en-US" b="1" dirty="0"/>
              <a:t>）</a:t>
            </a:r>
            <a:r>
              <a:rPr lang="zh-TW" altLang="en-US" dirty="0"/>
              <a:t>到另一個數值向量</a:t>
            </a:r>
            <a:r>
              <a:rPr lang="zh-TW" altLang="en-US" dirty="0" smtClean="0"/>
              <a:t>空間</a:t>
            </a:r>
            <a:endParaRPr lang="en-US" altLang="zh-TW" dirty="0" smtClean="0"/>
          </a:p>
          <a:p>
            <a:r>
              <a:rPr lang="zh-TW" altLang="en-US" dirty="0" smtClean="0"/>
              <a:t>稱為</a:t>
            </a:r>
            <a:r>
              <a:rPr lang="en-US" altLang="zh-TW" b="1" dirty="0" smtClean="0"/>
              <a:t>embedding</a:t>
            </a:r>
            <a:r>
              <a:rPr lang="zh-TW" altLang="en-US" dirty="0" smtClean="0"/>
              <a:t>，表示降維，高維空間到低維空間</a:t>
            </a:r>
            <a:endParaRPr lang="en-US" altLang="zh-TW" dirty="0"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Word embedding</a:t>
            </a:r>
            <a:r>
              <a:rPr lang="zh-TW" altLang="en-US" b="1" dirty="0" smtClean="0"/>
              <a:t>的輸入</a:t>
            </a:r>
            <a:endParaRPr lang="zh-TW" altLang="en-US" b="1" dirty="0"/>
          </a:p>
        </p:txBody>
      </p:sp>
      <p:sp>
        <p:nvSpPr>
          <p:cNvPr id="3" name="內容版面配置區 2"/>
          <p:cNvSpPr>
            <a:spLocks noGrp="1"/>
          </p:cNvSpPr>
          <p:nvPr>
            <p:ph idx="1"/>
          </p:nvPr>
        </p:nvSpPr>
        <p:spPr/>
        <p:txBody>
          <a:bodyPr>
            <a:normAutofit/>
          </a:bodyPr>
          <a:lstStyle/>
          <a:p>
            <a:r>
              <a:rPr lang="zh-TW" altLang="en-US" dirty="0" smtClean="0"/>
              <a:t>原始文字中的一組不重疊的詞彙</a:t>
            </a:r>
            <a:endParaRPr lang="en-US" altLang="zh-TW" dirty="0" smtClean="0"/>
          </a:p>
          <a:p>
            <a:r>
              <a:rPr lang="en-US" altLang="zh-TW" b="1" dirty="0" smtClean="0"/>
              <a:t>“apple on an apple tree”</a:t>
            </a:r>
            <a:r>
              <a:rPr lang="zh-TW" altLang="en-US" dirty="0" smtClean="0"/>
              <a:t>。</a:t>
            </a:r>
            <a:endParaRPr lang="en-US" altLang="zh-TW" dirty="0" smtClean="0"/>
          </a:p>
          <a:p>
            <a:r>
              <a:rPr lang="zh-TW" altLang="en-US" dirty="0" smtClean="0"/>
              <a:t>將這些詞彙放置到一個</a:t>
            </a:r>
            <a:r>
              <a:rPr lang="en-US" altLang="zh-TW" b="1" dirty="0" smtClean="0"/>
              <a:t>dictionary</a:t>
            </a:r>
            <a:r>
              <a:rPr lang="zh-TW" altLang="en-US" dirty="0" smtClean="0"/>
              <a:t>如</a:t>
            </a:r>
            <a:r>
              <a:rPr lang="en-US" altLang="zh-TW" b="1" dirty="0" smtClean="0"/>
              <a:t>["apple", "on", "an", "tree“]</a:t>
            </a:r>
          </a:p>
          <a:p>
            <a:r>
              <a:rPr lang="zh-TW" altLang="en-US" dirty="0" smtClean="0"/>
              <a:t>這個</a:t>
            </a:r>
            <a:r>
              <a:rPr lang="en-US" altLang="zh-TW" b="1" dirty="0" smtClean="0"/>
              <a:t>dictionary</a:t>
            </a:r>
            <a:r>
              <a:rPr lang="zh-TW" altLang="en-US" dirty="0" smtClean="0"/>
              <a:t>就可以看作是</a:t>
            </a:r>
            <a:r>
              <a:rPr lang="en-US" altLang="zh-TW" b="1" dirty="0" smtClean="0"/>
              <a:t>Word Embedding</a:t>
            </a:r>
            <a:r>
              <a:rPr lang="zh-TW" altLang="en-US" dirty="0" smtClean="0"/>
              <a:t>的一個輸入。</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Word embedding</a:t>
            </a:r>
            <a:r>
              <a:rPr lang="zh-TW" altLang="en-US" b="1" dirty="0" smtClean="0"/>
              <a:t>的輸出</a:t>
            </a:r>
            <a:endParaRPr lang="zh-TW" altLang="en-US" b="1" dirty="0"/>
          </a:p>
        </p:txBody>
      </p:sp>
      <p:sp>
        <p:nvSpPr>
          <p:cNvPr id="3" name="內容版面配置區 2"/>
          <p:cNvSpPr>
            <a:spLocks noGrp="1"/>
          </p:cNvSpPr>
          <p:nvPr>
            <p:ph idx="1"/>
          </p:nvPr>
        </p:nvSpPr>
        <p:spPr/>
        <p:txBody>
          <a:bodyPr>
            <a:normAutofit/>
          </a:bodyPr>
          <a:lstStyle/>
          <a:p>
            <a:r>
              <a:rPr lang="zh-TW" altLang="en-US" dirty="0"/>
              <a:t>輸出就是每個</a:t>
            </a:r>
            <a:r>
              <a:rPr lang="en-US" altLang="zh-TW" b="1" dirty="0"/>
              <a:t>word</a:t>
            </a:r>
            <a:r>
              <a:rPr lang="zh-TW" altLang="en-US" dirty="0"/>
              <a:t>的向量</a:t>
            </a:r>
            <a:r>
              <a:rPr lang="zh-TW" altLang="en-US" dirty="0" smtClean="0"/>
              <a:t>表示</a:t>
            </a:r>
            <a:endParaRPr lang="en-US" altLang="zh-TW" dirty="0" smtClean="0"/>
          </a:p>
          <a:p>
            <a:r>
              <a:rPr lang="zh-TW" altLang="en-US" dirty="0" smtClean="0"/>
              <a:t>維度和輸入值一樣</a:t>
            </a:r>
            <a:endParaRPr lang="en-US" altLang="zh-TW" dirty="0" smtClean="0"/>
          </a:p>
          <a:p>
            <a:r>
              <a:rPr lang="zh-TW" altLang="en-US" dirty="0" smtClean="0"/>
              <a:t>不同的語言模型可基於</a:t>
            </a:r>
            <a:r>
              <a:rPr lang="zh-TW" altLang="en-US" dirty="0"/>
              <a:t>這種</a:t>
            </a:r>
            <a:r>
              <a:rPr lang="en-US" altLang="zh-TW" b="1" dirty="0"/>
              <a:t>word</a:t>
            </a:r>
            <a:r>
              <a:rPr lang="zh-TW" altLang="en-US" dirty="0"/>
              <a:t>的數值表示來構建各自的模型</a:t>
            </a:r>
            <a:endParaRPr lang="en-US" altLang="zh-TW" dirty="0" smtClean="0"/>
          </a:p>
          <a:p>
            <a:endParaRPr lang="en-US" altLang="zh-TW" dirty="0" smtClean="0"/>
          </a:p>
          <a:p>
            <a:endParaRPr lang="zh-TW" altLang="en-US" dirty="0"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兩種文字向量類別</a:t>
            </a:r>
            <a:endParaRPr lang="zh-TW" altLang="en-US" b="1" dirty="0"/>
          </a:p>
        </p:txBody>
      </p:sp>
      <p:sp>
        <p:nvSpPr>
          <p:cNvPr id="3" name="內容版面配置區 2"/>
          <p:cNvSpPr>
            <a:spLocks noGrp="1"/>
          </p:cNvSpPr>
          <p:nvPr>
            <p:ph idx="1"/>
          </p:nvPr>
        </p:nvSpPr>
        <p:spPr/>
        <p:txBody>
          <a:bodyPr/>
          <a:lstStyle/>
          <a:p>
            <a:r>
              <a:rPr lang="en-US" altLang="zh-TW" b="1" dirty="0"/>
              <a:t>1-of-N Encoding ( One-Hot representation )</a:t>
            </a:r>
          </a:p>
          <a:p>
            <a:r>
              <a:rPr lang="en-US" altLang="zh-TW" b="1" dirty="0" smtClean="0"/>
              <a:t>Distributed Representation(Word embedding)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55576" y="2492896"/>
            <a:ext cx="7772400" cy="1470025"/>
          </a:xfrm>
        </p:spPr>
        <p:txBody>
          <a:bodyPr/>
          <a:lstStyle/>
          <a:p>
            <a:r>
              <a:rPr lang="en-US" altLang="zh-TW" b="1" dirty="0" smtClean="0"/>
              <a:t>Language Meanings</a:t>
            </a:r>
            <a:endParaRPr lang="zh-TW" altLang="en-US"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兩種文字向量類別</a:t>
            </a:r>
            <a:endParaRPr lang="zh-TW" altLang="en-US" b="1" dirty="0"/>
          </a:p>
        </p:txBody>
      </p:sp>
      <p:sp>
        <p:nvSpPr>
          <p:cNvPr id="3" name="內容版面配置區 2"/>
          <p:cNvSpPr>
            <a:spLocks noGrp="1"/>
          </p:cNvSpPr>
          <p:nvPr>
            <p:ph idx="1"/>
          </p:nvPr>
        </p:nvSpPr>
        <p:spPr>
          <a:xfrm>
            <a:off x="323528" y="1412776"/>
            <a:ext cx="8496944" cy="5184576"/>
          </a:xfrm>
        </p:spPr>
        <p:txBody>
          <a:bodyPr>
            <a:normAutofit fontScale="85000" lnSpcReduction="20000"/>
          </a:bodyPr>
          <a:lstStyle/>
          <a:p>
            <a:r>
              <a:rPr lang="en-US" altLang="zh-TW" b="1" dirty="0" smtClean="0"/>
              <a:t>Sparse Representation</a:t>
            </a:r>
          </a:p>
          <a:p>
            <a:pPr lvl="1"/>
            <a:r>
              <a:rPr lang="en-US" altLang="zh-TW" b="1" dirty="0" smtClean="0"/>
              <a:t>One hot representation</a:t>
            </a:r>
          </a:p>
          <a:p>
            <a:pPr lvl="1"/>
            <a:r>
              <a:rPr lang="en-US" altLang="zh-TW" b="1" dirty="0" smtClean="0"/>
              <a:t>Bag of words(BOW)</a:t>
            </a:r>
          </a:p>
          <a:p>
            <a:r>
              <a:rPr lang="en-US" altLang="zh-TW" b="1" dirty="0" smtClean="0"/>
              <a:t>Distributed Representation</a:t>
            </a:r>
          </a:p>
          <a:p>
            <a:pPr lvl="1"/>
            <a:r>
              <a:rPr lang="zh-TW" altLang="en-US" b="1" dirty="0" smtClean="0"/>
              <a:t>以頻率為基礎</a:t>
            </a:r>
            <a:endParaRPr lang="en-US" altLang="zh-TW" b="1" dirty="0" smtClean="0"/>
          </a:p>
          <a:p>
            <a:pPr lvl="2"/>
            <a:r>
              <a:rPr lang="en-US" altLang="zh-TW" dirty="0" smtClean="0"/>
              <a:t>Count Vector</a:t>
            </a:r>
          </a:p>
          <a:p>
            <a:pPr lvl="2"/>
            <a:r>
              <a:rPr lang="en-US" altLang="zh-TW" dirty="0" smtClean="0"/>
              <a:t>TF-IDF Vector</a:t>
            </a:r>
          </a:p>
          <a:p>
            <a:pPr lvl="2"/>
            <a:r>
              <a:rPr lang="en-US" altLang="zh-TW" dirty="0" smtClean="0"/>
              <a:t>Co-</a:t>
            </a:r>
            <a:r>
              <a:rPr lang="en-US" altLang="zh-TW" dirty="0" err="1" smtClean="0"/>
              <a:t>Occurence</a:t>
            </a:r>
            <a:r>
              <a:rPr lang="en-US" altLang="zh-TW" dirty="0" smtClean="0"/>
              <a:t> Vector</a:t>
            </a:r>
            <a:endParaRPr lang="en-US" altLang="zh-TW" b="1" dirty="0" smtClean="0"/>
          </a:p>
          <a:p>
            <a:pPr lvl="1"/>
            <a:r>
              <a:rPr lang="zh-TW" altLang="en-US" b="1" dirty="0" smtClean="0"/>
              <a:t>以預測為基礎</a:t>
            </a:r>
            <a:r>
              <a:rPr lang="en-US" altLang="zh-TW" b="1" dirty="0" smtClean="0"/>
              <a:t>(Word embedding)</a:t>
            </a:r>
          </a:p>
          <a:p>
            <a:pPr lvl="1"/>
            <a:r>
              <a:rPr lang="zh-TW" altLang="en-US" dirty="0" smtClean="0"/>
              <a:t>基於矩陣的分佈表示</a:t>
            </a:r>
            <a:endParaRPr lang="en-US" altLang="zh-TW" dirty="0" smtClean="0"/>
          </a:p>
          <a:p>
            <a:pPr lvl="1"/>
            <a:r>
              <a:rPr lang="zh-TW" altLang="en-US" dirty="0" smtClean="0"/>
              <a:t>基於聚類的分佈表示</a:t>
            </a:r>
            <a:endParaRPr lang="en-US" altLang="zh-TW" dirty="0" smtClean="0"/>
          </a:p>
          <a:p>
            <a:pPr lvl="1"/>
            <a:r>
              <a:rPr lang="zh-TW" altLang="en-US" dirty="0" smtClean="0"/>
              <a:t>基於神經網絡的分佈表示</a:t>
            </a:r>
            <a:endParaRPr lang="en-US" altLang="zh-TW" b="1" dirty="0" smtClean="0"/>
          </a:p>
          <a:p>
            <a:pPr lvl="2"/>
            <a:r>
              <a:rPr lang="en-US" altLang="zh-TW" b="1" dirty="0" smtClean="0"/>
              <a:t>CBOW</a:t>
            </a:r>
          </a:p>
          <a:p>
            <a:pPr lvl="2"/>
            <a:r>
              <a:rPr lang="en-US" altLang="zh-TW" b="1" dirty="0" smtClean="0"/>
              <a:t>SKIP-GRAM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One-Hot representation</a:t>
            </a:r>
            <a:endParaRPr lang="zh-TW" altLang="en-US" b="1" dirty="0"/>
          </a:p>
        </p:txBody>
      </p:sp>
      <p:sp>
        <p:nvSpPr>
          <p:cNvPr id="3" name="內容版面配置區 2"/>
          <p:cNvSpPr>
            <a:spLocks noGrp="1"/>
          </p:cNvSpPr>
          <p:nvPr>
            <p:ph idx="1"/>
          </p:nvPr>
        </p:nvSpPr>
        <p:spPr/>
        <p:txBody>
          <a:bodyPr/>
          <a:lstStyle/>
          <a:p>
            <a:r>
              <a:rPr lang="zh-TW" altLang="en-US" dirty="0"/>
              <a:t>每一個字都是一個很長的</a:t>
            </a:r>
            <a:r>
              <a:rPr lang="zh-TW" altLang="en-US" dirty="0" smtClean="0"/>
              <a:t>向量</a:t>
            </a:r>
            <a:endParaRPr lang="en-US" altLang="zh-TW" dirty="0" smtClean="0"/>
          </a:p>
          <a:p>
            <a:r>
              <a:rPr lang="zh-TW" altLang="en-US" dirty="0" smtClean="0"/>
              <a:t>維</a:t>
            </a:r>
            <a:r>
              <a:rPr lang="zh-TW" altLang="en-US" dirty="0"/>
              <a:t>度是我們手中擁有的詞</a:t>
            </a:r>
            <a:r>
              <a:rPr lang="zh-TW" altLang="en-US" dirty="0" smtClean="0"/>
              <a:t>數量</a:t>
            </a:r>
            <a:endParaRPr lang="en-US" altLang="zh-TW" dirty="0" smtClean="0"/>
          </a:p>
          <a:p>
            <a:r>
              <a:rPr lang="zh-TW" altLang="en-US" b="1" dirty="0" smtClean="0"/>
              <a:t>每個有效維度上的值都是</a:t>
            </a:r>
            <a:r>
              <a:rPr lang="en-US" altLang="zh-TW" b="1" dirty="0" smtClean="0"/>
              <a:t>1</a:t>
            </a:r>
          </a:p>
          <a:p>
            <a:r>
              <a:rPr lang="zh-TW" altLang="en-US" b="1" dirty="0" smtClean="0"/>
              <a:t>每個無效維度上的值都是</a:t>
            </a:r>
            <a:r>
              <a:rPr lang="en-US" altLang="zh-TW" b="1" dirty="0" smtClean="0"/>
              <a:t>0</a:t>
            </a:r>
          </a:p>
          <a:p>
            <a:r>
              <a:rPr lang="zh-TW" altLang="en-US" b="1" dirty="0" smtClean="0"/>
              <a:t>所有向量均互相垂直</a:t>
            </a:r>
            <a:endParaRPr lang="en-US" altLang="zh-TW" b="1" dirty="0" smtClean="0"/>
          </a:p>
          <a:p>
            <a:r>
              <a:rPr lang="zh-TW" altLang="en-US" dirty="0" smtClean="0"/>
              <a:t>這麼簡潔的表示方法配合上最大熵、</a:t>
            </a:r>
            <a:r>
              <a:rPr lang="en-US" altLang="zh-TW" dirty="0" smtClean="0"/>
              <a:t>SVM</a:t>
            </a:r>
            <a:r>
              <a:rPr lang="zh-TW" altLang="en-US" dirty="0" smtClean="0"/>
              <a:t>、</a:t>
            </a:r>
            <a:r>
              <a:rPr lang="en-US" altLang="zh-TW" dirty="0" smtClean="0"/>
              <a:t>CRF </a:t>
            </a:r>
            <a:r>
              <a:rPr lang="zh-TW" altLang="en-US" dirty="0" smtClean="0"/>
              <a:t>等等算法已經很好地完成了</a:t>
            </a:r>
            <a:r>
              <a:rPr lang="en-US" altLang="zh-TW" dirty="0" smtClean="0"/>
              <a:t>NLP </a:t>
            </a:r>
            <a:r>
              <a:rPr lang="zh-TW" altLang="en-US" dirty="0" smtClean="0"/>
              <a:t>領域的各種主流任務。</a:t>
            </a:r>
            <a:endParaRPr lang="en-US" altLang="zh-TW" b="1" dirty="0" smtClean="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One-Hot representation</a:t>
            </a:r>
            <a:endParaRPr lang="zh-TW" altLang="en-US" b="1" dirty="0"/>
          </a:p>
        </p:txBody>
      </p:sp>
      <p:pic>
        <p:nvPicPr>
          <p:cNvPr id="4098" name="Picture 2"/>
          <p:cNvPicPr>
            <a:picLocks noChangeAspect="1" noChangeArrowheads="1"/>
          </p:cNvPicPr>
          <p:nvPr/>
        </p:nvPicPr>
        <p:blipFill>
          <a:blip r:embed="rId2" cstate="print"/>
          <a:srcRect/>
          <a:stretch>
            <a:fillRect/>
          </a:stretch>
        </p:blipFill>
        <p:spPr bwMode="auto">
          <a:xfrm>
            <a:off x="2123728" y="1700808"/>
            <a:ext cx="4464496" cy="4084248"/>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One-Hot</a:t>
            </a:r>
            <a:r>
              <a:rPr lang="zh-TW" altLang="en-US" b="1" dirty="0" smtClean="0"/>
              <a:t>的問題</a:t>
            </a:r>
            <a:endParaRPr lang="zh-TW" altLang="en-US" b="1" dirty="0"/>
          </a:p>
        </p:txBody>
      </p:sp>
      <p:sp>
        <p:nvSpPr>
          <p:cNvPr id="3" name="內容版面配置區 2"/>
          <p:cNvSpPr>
            <a:spLocks noGrp="1"/>
          </p:cNvSpPr>
          <p:nvPr>
            <p:ph idx="1"/>
          </p:nvPr>
        </p:nvSpPr>
        <p:spPr/>
        <p:txBody>
          <a:bodyPr/>
          <a:lstStyle/>
          <a:p>
            <a:r>
              <a:rPr lang="zh-TW" altLang="en-US" dirty="0" smtClean="0"/>
              <a:t>隨著文字的內容增加，維度會越來越大</a:t>
            </a:r>
            <a:r>
              <a:rPr lang="en-US" altLang="zh-TW" dirty="0" smtClean="0"/>
              <a:t>(</a:t>
            </a:r>
            <a:r>
              <a:rPr lang="zh-TW" altLang="en-US" dirty="0" smtClean="0"/>
              <a:t>維度災難</a:t>
            </a:r>
            <a:r>
              <a:rPr lang="en-US" altLang="zh-TW" dirty="0" smtClean="0"/>
              <a:t>)</a:t>
            </a:r>
            <a:endParaRPr lang="zh-TW" altLang="en-US" dirty="0" smtClean="0"/>
          </a:p>
          <a:p>
            <a:r>
              <a:rPr lang="zh-TW" altLang="en-US" dirty="0" smtClean="0"/>
              <a:t>每一個 </a:t>
            </a:r>
            <a:r>
              <a:rPr lang="en-US" altLang="zh-TW" dirty="0" smtClean="0"/>
              <a:t>Word Vector </a:t>
            </a:r>
            <a:r>
              <a:rPr lang="zh-TW" altLang="en-US" dirty="0" smtClean="0"/>
              <a:t>之間都是 </a:t>
            </a:r>
            <a:r>
              <a:rPr lang="en-US" altLang="zh-TW" dirty="0" smtClean="0"/>
              <a:t>Independent(</a:t>
            </a:r>
            <a:r>
              <a:rPr lang="zh-TW" altLang="en-US" dirty="0" smtClean="0"/>
              <a:t>垂直</a:t>
            </a:r>
            <a:r>
              <a:rPr lang="en-US" altLang="zh-TW" dirty="0" smtClean="0"/>
              <a:t>)</a:t>
            </a:r>
            <a:r>
              <a:rPr lang="zh-TW" altLang="en-US" dirty="0" smtClean="0"/>
              <a:t>無法體現上下文之間的語意相關</a:t>
            </a:r>
            <a:endParaRPr lang="en-US" altLang="zh-TW" dirty="0" smtClean="0"/>
          </a:p>
          <a:p>
            <a:r>
              <a:rPr lang="zh-TW" altLang="en-US" dirty="0" smtClean="0"/>
              <a:t>無法加入新詞</a:t>
            </a:r>
            <a:endParaRPr lang="en-US" altLang="zh-TW" dirty="0" smtClean="0"/>
          </a:p>
          <a:p>
            <a:r>
              <a:rPr lang="zh-TW" altLang="en-US" dirty="0" smtClean="0"/>
              <a:t>每個</a:t>
            </a:r>
            <a:r>
              <a:rPr lang="en-US" altLang="zh-TW" dirty="0" smtClean="0"/>
              <a:t>word</a:t>
            </a:r>
            <a:r>
              <a:rPr lang="zh-TW" altLang="en-US" dirty="0" smtClean="0"/>
              <a:t>都不</a:t>
            </a:r>
            <a:r>
              <a:rPr lang="en-US" altLang="zh-TW" dirty="0" smtClean="0"/>
              <a:t>informative</a:t>
            </a:r>
            <a:endParaRPr lang="zh-TW"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One-Hot</a:t>
            </a:r>
            <a:r>
              <a:rPr lang="zh-TW" altLang="en-US" b="1" dirty="0" smtClean="0"/>
              <a:t>的問題解決</a:t>
            </a:r>
            <a:endParaRPr lang="zh-TW" altLang="en-US" b="1" dirty="0"/>
          </a:p>
        </p:txBody>
      </p:sp>
      <p:sp>
        <p:nvSpPr>
          <p:cNvPr id="3" name="內容版面配置區 2"/>
          <p:cNvSpPr>
            <a:spLocks noGrp="1"/>
          </p:cNvSpPr>
          <p:nvPr>
            <p:ph idx="1"/>
          </p:nvPr>
        </p:nvSpPr>
        <p:spPr>
          <a:xfrm>
            <a:off x="467544" y="1340768"/>
            <a:ext cx="8229600" cy="792088"/>
          </a:xfrm>
        </p:spPr>
        <p:txBody>
          <a:bodyPr/>
          <a:lstStyle/>
          <a:p>
            <a:r>
              <a:rPr lang="zh-TW" altLang="en-US" dirty="0" smtClean="0"/>
              <a:t>分類，就是做</a:t>
            </a:r>
            <a:r>
              <a:rPr lang="en-US" altLang="zh-TW" dirty="0" smtClean="0"/>
              <a:t>clustering</a:t>
            </a:r>
            <a:r>
              <a:rPr lang="zh-TW" altLang="en-US" dirty="0" smtClean="0"/>
              <a:t>，但維度還是不夠</a:t>
            </a:r>
            <a:endParaRPr lang="zh-TW" altLang="en-US" dirty="0"/>
          </a:p>
        </p:txBody>
      </p:sp>
      <p:pic>
        <p:nvPicPr>
          <p:cNvPr id="20482" name="Picture 2"/>
          <p:cNvPicPr>
            <a:picLocks noChangeAspect="1" noChangeArrowheads="1"/>
          </p:cNvPicPr>
          <p:nvPr/>
        </p:nvPicPr>
        <p:blipFill>
          <a:blip r:embed="rId2" cstate="print"/>
          <a:srcRect/>
          <a:stretch>
            <a:fillRect/>
          </a:stretch>
        </p:blipFill>
        <p:spPr bwMode="auto">
          <a:xfrm>
            <a:off x="1763688" y="2060848"/>
            <a:ext cx="5486400" cy="4549775"/>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Bag of words(</a:t>
            </a:r>
            <a:r>
              <a:rPr lang="zh-TW" altLang="en-US" b="1" dirty="0" smtClean="0"/>
              <a:t>詞袋模型</a:t>
            </a:r>
            <a:r>
              <a:rPr lang="en-US" altLang="zh-TW" b="1" dirty="0" smtClean="0"/>
              <a:t>)</a:t>
            </a:r>
            <a:endParaRPr lang="zh-TW" altLang="en-US" b="1" dirty="0"/>
          </a:p>
        </p:txBody>
      </p:sp>
      <p:sp>
        <p:nvSpPr>
          <p:cNvPr id="3" name="內容版面配置區 2"/>
          <p:cNvSpPr>
            <a:spLocks noGrp="1"/>
          </p:cNvSpPr>
          <p:nvPr>
            <p:ph idx="1"/>
          </p:nvPr>
        </p:nvSpPr>
        <p:spPr/>
        <p:txBody>
          <a:bodyPr/>
          <a:lstStyle/>
          <a:p>
            <a:r>
              <a:rPr lang="zh-TW" altLang="en-US" dirty="0" smtClean="0"/>
              <a:t>文字（段落或者文件）被看作是無序的詞彙集合</a:t>
            </a:r>
            <a:endParaRPr lang="en-US" altLang="zh-TW" dirty="0" smtClean="0"/>
          </a:p>
          <a:p>
            <a:r>
              <a:rPr lang="zh-TW" altLang="en-US" dirty="0" smtClean="0"/>
              <a:t>忽略語法甚至是順序</a:t>
            </a:r>
            <a:endParaRPr lang="en-US" altLang="zh-TW" dirty="0" smtClean="0"/>
          </a:p>
          <a:p>
            <a:r>
              <a:rPr lang="zh-TW" altLang="en-US" dirty="0" smtClean="0"/>
              <a:t>向量長度是詞典大小</a:t>
            </a:r>
            <a:endParaRPr lang="en-US" altLang="zh-TW" dirty="0" smtClean="0"/>
          </a:p>
          <a:p>
            <a:r>
              <a:rPr lang="zh-TW" altLang="en-US" dirty="0" smtClean="0"/>
              <a:t>使用貝氏概率條件概率</a:t>
            </a:r>
            <a:endParaRPr lang="en-US" altLang="zh-TW" dirty="0" smtClean="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Bag of words(</a:t>
            </a:r>
            <a:r>
              <a:rPr lang="zh-TW" altLang="en-US" b="1" dirty="0" smtClean="0"/>
              <a:t>詞袋模型</a:t>
            </a:r>
            <a:r>
              <a:rPr lang="en-US" altLang="zh-TW" b="1" dirty="0" smtClean="0"/>
              <a:t>)</a:t>
            </a:r>
            <a:endParaRPr lang="zh-TW" altLang="en-US" b="1" dirty="0"/>
          </a:p>
        </p:txBody>
      </p:sp>
      <p:pic>
        <p:nvPicPr>
          <p:cNvPr id="1026" name="Picture 2"/>
          <p:cNvPicPr>
            <a:picLocks noChangeAspect="1" noChangeArrowheads="1"/>
          </p:cNvPicPr>
          <p:nvPr/>
        </p:nvPicPr>
        <p:blipFill>
          <a:blip r:embed="rId2" cstate="print"/>
          <a:srcRect/>
          <a:stretch>
            <a:fillRect/>
          </a:stretch>
        </p:blipFill>
        <p:spPr bwMode="auto">
          <a:xfrm>
            <a:off x="755576" y="2132856"/>
            <a:ext cx="7374129" cy="3024336"/>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Bag of words(</a:t>
            </a:r>
            <a:r>
              <a:rPr lang="zh-TW" altLang="en-US" b="1" dirty="0" smtClean="0"/>
              <a:t>詞袋模型</a:t>
            </a:r>
            <a:r>
              <a:rPr lang="en-US" altLang="zh-TW" b="1" dirty="0" smtClean="0"/>
              <a:t>)</a:t>
            </a:r>
            <a:endParaRPr lang="zh-TW" altLang="en-US" b="1" dirty="0"/>
          </a:p>
        </p:txBody>
      </p:sp>
      <p:pic>
        <p:nvPicPr>
          <p:cNvPr id="2050" name="Picture 2"/>
          <p:cNvPicPr>
            <a:picLocks noChangeAspect="1" noChangeArrowheads="1"/>
          </p:cNvPicPr>
          <p:nvPr/>
        </p:nvPicPr>
        <p:blipFill>
          <a:blip r:embed="rId2" cstate="print"/>
          <a:srcRect/>
          <a:stretch>
            <a:fillRect/>
          </a:stretch>
        </p:blipFill>
        <p:spPr bwMode="auto">
          <a:xfrm>
            <a:off x="2555776" y="1628800"/>
            <a:ext cx="3744416" cy="4611738"/>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Bag of words(</a:t>
            </a:r>
            <a:r>
              <a:rPr lang="zh-TW" altLang="en-US" b="1" dirty="0" smtClean="0"/>
              <a:t>詞袋模型</a:t>
            </a:r>
            <a:r>
              <a:rPr lang="en-US" altLang="zh-TW" b="1" dirty="0" smtClean="0"/>
              <a:t>)</a:t>
            </a:r>
            <a:endParaRPr lang="zh-TW" altLang="en-US" b="1" dirty="0"/>
          </a:p>
        </p:txBody>
      </p:sp>
      <p:pic>
        <p:nvPicPr>
          <p:cNvPr id="3074" name="Picture 2"/>
          <p:cNvPicPr>
            <a:picLocks noChangeAspect="1" noChangeArrowheads="1"/>
          </p:cNvPicPr>
          <p:nvPr/>
        </p:nvPicPr>
        <p:blipFill>
          <a:blip r:embed="rId2" cstate="print"/>
          <a:srcRect/>
          <a:stretch>
            <a:fillRect/>
          </a:stretch>
        </p:blipFill>
        <p:spPr bwMode="auto">
          <a:xfrm>
            <a:off x="2195736" y="1556792"/>
            <a:ext cx="4824536" cy="4870165"/>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Bag of words(</a:t>
            </a:r>
            <a:r>
              <a:rPr lang="zh-TW" altLang="en-US" b="1" dirty="0" smtClean="0"/>
              <a:t>詞袋模型</a:t>
            </a:r>
            <a:r>
              <a:rPr lang="en-US" altLang="zh-TW" b="1" dirty="0" smtClean="0"/>
              <a:t>)</a:t>
            </a:r>
            <a:endParaRPr lang="zh-TW" altLang="en-US" b="1" dirty="0"/>
          </a:p>
        </p:txBody>
      </p:sp>
      <p:pic>
        <p:nvPicPr>
          <p:cNvPr id="4098" name="Picture 2"/>
          <p:cNvPicPr>
            <a:picLocks noChangeAspect="1" noChangeArrowheads="1"/>
          </p:cNvPicPr>
          <p:nvPr/>
        </p:nvPicPr>
        <p:blipFill>
          <a:blip r:embed="rId2" cstate="print"/>
          <a:srcRect/>
          <a:stretch>
            <a:fillRect/>
          </a:stretch>
        </p:blipFill>
        <p:spPr bwMode="auto">
          <a:xfrm>
            <a:off x="827584" y="2060848"/>
            <a:ext cx="7437046" cy="3312368"/>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用電腦處理文字的失敗</a:t>
            </a:r>
            <a:endParaRPr lang="zh-TW" altLang="en-US" b="1" dirty="0"/>
          </a:p>
        </p:txBody>
      </p:sp>
      <p:sp>
        <p:nvSpPr>
          <p:cNvPr id="3" name="內容版面配置區 2"/>
          <p:cNvSpPr>
            <a:spLocks noGrp="1"/>
          </p:cNvSpPr>
          <p:nvPr>
            <p:ph idx="1"/>
          </p:nvPr>
        </p:nvSpPr>
        <p:spPr/>
        <p:txBody>
          <a:bodyPr/>
          <a:lstStyle/>
          <a:p>
            <a:r>
              <a:rPr lang="zh-TW" altLang="en-US" dirty="0" smtClean="0"/>
              <a:t>電腦會下西洋棋、機器翻譯 </a:t>
            </a:r>
            <a:r>
              <a:rPr lang="en-US" altLang="zh-TW" dirty="0" smtClean="0"/>
              <a:t>– AI</a:t>
            </a:r>
            <a:r>
              <a:rPr lang="zh-TW" altLang="en-US" dirty="0" smtClean="0"/>
              <a:t>成功與否</a:t>
            </a:r>
            <a:endParaRPr lang="en-US" altLang="zh-TW" dirty="0" smtClean="0"/>
          </a:p>
          <a:p>
            <a:r>
              <a:rPr lang="zh-TW" altLang="en-US" dirty="0" smtClean="0"/>
              <a:t>電腦發明後</a:t>
            </a:r>
            <a:r>
              <a:rPr lang="en-US" altLang="zh-TW" dirty="0" smtClean="0"/>
              <a:t>40</a:t>
            </a:r>
            <a:r>
              <a:rPr lang="zh-TW" altLang="en-US" dirty="0" smtClean="0"/>
              <a:t>年</a:t>
            </a:r>
            <a:r>
              <a:rPr lang="en-US" altLang="zh-TW" dirty="0" smtClean="0"/>
              <a:t>(1997</a:t>
            </a:r>
            <a:r>
              <a:rPr lang="zh-TW" altLang="en-US" dirty="0" smtClean="0"/>
              <a:t>年</a:t>
            </a:r>
            <a:r>
              <a:rPr lang="en-US" altLang="zh-TW" dirty="0" smtClean="0"/>
              <a:t>)IBM</a:t>
            </a:r>
            <a:r>
              <a:rPr lang="zh-TW" altLang="en-US" dirty="0" smtClean="0"/>
              <a:t>深藍打敗棋王</a:t>
            </a:r>
            <a:endParaRPr lang="en-US" altLang="zh-TW" dirty="0" smtClean="0"/>
          </a:p>
          <a:p>
            <a:r>
              <a:rPr lang="zh-TW" altLang="en-US" dirty="0" smtClean="0"/>
              <a:t>電腦發明後</a:t>
            </a:r>
            <a:r>
              <a:rPr lang="en-US" altLang="zh-TW" dirty="0" smtClean="0"/>
              <a:t>65</a:t>
            </a:r>
            <a:r>
              <a:rPr lang="zh-TW" altLang="en-US" dirty="0" smtClean="0"/>
              <a:t>年</a:t>
            </a:r>
            <a:r>
              <a:rPr lang="en-US" altLang="zh-TW" dirty="0" smtClean="0"/>
              <a:t>(2020</a:t>
            </a:r>
            <a:r>
              <a:rPr lang="zh-TW" altLang="en-US" dirty="0" smtClean="0"/>
              <a:t>年</a:t>
            </a:r>
            <a:r>
              <a:rPr lang="en-US" altLang="zh-TW" dirty="0" smtClean="0"/>
              <a:t>)</a:t>
            </a:r>
            <a:r>
              <a:rPr lang="zh-TW" altLang="en-US" dirty="0" smtClean="0"/>
              <a:t>機器翻譯輸人類</a:t>
            </a:r>
            <a:endParaRPr lang="en-US" altLang="zh-TW" dirty="0" smtClean="0"/>
          </a:p>
          <a:p>
            <a:r>
              <a:rPr lang="en-US" altLang="zh-TW" dirty="0" smtClean="0"/>
              <a:t>1960</a:t>
            </a:r>
            <a:r>
              <a:rPr lang="zh-TW" altLang="en-US" dirty="0" smtClean="0"/>
              <a:t>年之後的</a:t>
            </a:r>
            <a:r>
              <a:rPr lang="en-US" altLang="zh-TW" dirty="0" smtClean="0"/>
              <a:t>40</a:t>
            </a:r>
            <a:r>
              <a:rPr lang="zh-TW" altLang="en-US" dirty="0" smtClean="0"/>
              <a:t>年，電腦無法處理文字</a:t>
            </a:r>
            <a:endParaRPr lang="en-US" altLang="zh-TW" dirty="0" smtClean="0"/>
          </a:p>
          <a:p>
            <a:r>
              <a:rPr lang="zh-TW" altLang="en-US" dirty="0" smtClean="0"/>
              <a:t>翻譯 </a:t>
            </a:r>
            <a:r>
              <a:rPr lang="en-US" altLang="zh-TW" dirty="0" smtClean="0"/>
              <a:t>= </a:t>
            </a:r>
            <a:r>
              <a:rPr lang="zh-TW" altLang="en-US" dirty="0" smtClean="0"/>
              <a:t>解密，把某文字意義用另一文字表達</a:t>
            </a:r>
            <a:endParaRPr lang="en-US" altLang="zh-TW" dirty="0"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Bag of words(</a:t>
            </a:r>
            <a:r>
              <a:rPr lang="zh-TW" altLang="en-US" b="1" dirty="0" smtClean="0"/>
              <a:t>詞袋模型</a:t>
            </a:r>
            <a:r>
              <a:rPr lang="en-US" altLang="zh-TW" b="1" dirty="0" smtClean="0"/>
              <a:t>)</a:t>
            </a:r>
            <a:endParaRPr lang="zh-TW" altLang="en-US" b="1" dirty="0"/>
          </a:p>
        </p:txBody>
      </p:sp>
      <p:sp>
        <p:nvSpPr>
          <p:cNvPr id="4" name="矩形 3"/>
          <p:cNvSpPr/>
          <p:nvPr/>
        </p:nvSpPr>
        <p:spPr>
          <a:xfrm>
            <a:off x="971600" y="1628800"/>
            <a:ext cx="7344816" cy="4401205"/>
          </a:xfrm>
          <a:prstGeom prst="rect">
            <a:avLst/>
          </a:prstGeom>
        </p:spPr>
        <p:txBody>
          <a:bodyPr wrap="square">
            <a:spAutoFit/>
          </a:bodyPr>
          <a:lstStyle/>
          <a:p>
            <a:pPr>
              <a:buFont typeface="Arial" pitchFamily="34" charset="0"/>
              <a:buChar char="•"/>
            </a:pPr>
            <a:r>
              <a:rPr lang="zh-TW" altLang="en-US" sz="2800" dirty="0" smtClean="0"/>
              <a:t> 隨著文件的不斷增長，</a:t>
            </a:r>
            <a:r>
              <a:rPr lang="zh-TW" altLang="en-US" sz="2800" b="1" dirty="0" smtClean="0"/>
              <a:t>詞彙表的增長將會導致文件向量不斷的增長，表現為文件向量的維度不斷增加</a:t>
            </a:r>
            <a:r>
              <a:rPr lang="zh-TW" altLang="en-US" sz="2800" dirty="0" smtClean="0"/>
              <a:t>。</a:t>
            </a:r>
            <a:endParaRPr lang="en-US" altLang="zh-TW" sz="2800" dirty="0" smtClean="0"/>
          </a:p>
          <a:p>
            <a:pPr>
              <a:buFont typeface="Arial" pitchFamily="34" charset="0"/>
              <a:buChar char="•"/>
            </a:pPr>
            <a:r>
              <a:rPr lang="zh-TW" altLang="en-US" sz="2800" dirty="0" smtClean="0"/>
              <a:t> 設想要為大量的書籍建立詞袋模型，那麼詞彙表將會變得非常的大</a:t>
            </a:r>
            <a:endParaRPr lang="en-US" altLang="zh-TW" sz="2800" dirty="0" smtClean="0"/>
          </a:p>
          <a:p>
            <a:pPr>
              <a:buFont typeface="Arial" pitchFamily="34" charset="0"/>
              <a:buChar char="•"/>
            </a:pPr>
            <a:r>
              <a:rPr lang="en-US" altLang="zh-TW" sz="2800" dirty="0" smtClean="0"/>
              <a:t> </a:t>
            </a:r>
            <a:r>
              <a:rPr lang="zh-TW" altLang="en-US" sz="2800" dirty="0" smtClean="0"/>
              <a:t>文件向量將會變得相當的長</a:t>
            </a:r>
            <a:endParaRPr lang="en-US" altLang="zh-TW" sz="2800" dirty="0" smtClean="0"/>
          </a:p>
          <a:p>
            <a:pPr>
              <a:buFont typeface="Arial" pitchFamily="34" charset="0"/>
              <a:buChar char="•"/>
            </a:pPr>
            <a:r>
              <a:rPr lang="en-US" altLang="zh-TW" sz="2800" dirty="0" smtClean="0"/>
              <a:t> </a:t>
            </a:r>
            <a:r>
              <a:rPr lang="zh-TW" altLang="en-US" sz="2800" dirty="0" smtClean="0"/>
              <a:t>當往往一本書中其實通常使用到的詞彙表是非常小的</a:t>
            </a:r>
            <a:endParaRPr lang="en-US" altLang="zh-TW" sz="2800" dirty="0" smtClean="0"/>
          </a:p>
          <a:p>
            <a:pPr>
              <a:buFont typeface="Arial" pitchFamily="34" charset="0"/>
              <a:buChar char="•"/>
            </a:pPr>
            <a:r>
              <a:rPr lang="en-US" altLang="zh-TW" sz="2800" dirty="0" smtClean="0"/>
              <a:t> </a:t>
            </a:r>
            <a:r>
              <a:rPr lang="zh-TW" altLang="en-US" sz="2800" dirty="0" smtClean="0"/>
              <a:t>這就會導致一本書的表示向量中存在大量的</a:t>
            </a:r>
            <a:r>
              <a:rPr lang="en-US" altLang="zh-TW" sz="2800" dirty="0" smtClean="0"/>
              <a:t>0</a:t>
            </a:r>
          </a:p>
          <a:p>
            <a:pPr>
              <a:buFont typeface="Arial" pitchFamily="34" charset="0"/>
              <a:buChar char="•"/>
            </a:pPr>
            <a:r>
              <a:rPr lang="en-US" altLang="zh-TW" sz="2800" dirty="0" smtClean="0"/>
              <a:t> </a:t>
            </a:r>
            <a:r>
              <a:rPr lang="zh-TW" altLang="en-US" sz="2800" dirty="0" smtClean="0"/>
              <a:t>這樣的</a:t>
            </a:r>
            <a:r>
              <a:rPr lang="zh-TW" altLang="en-US" sz="2800" b="1" dirty="0" smtClean="0"/>
              <a:t>向量稱為稀疏向量或者叫稀疏表示</a:t>
            </a:r>
            <a:r>
              <a:rPr lang="zh-TW" altLang="en-US" sz="2800" dirty="0" smtClean="0"/>
              <a:t>。</a:t>
            </a:r>
            <a:endParaRPr lang="zh-TW" altLang="en-US" sz="2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Bag of words(</a:t>
            </a:r>
            <a:r>
              <a:rPr lang="zh-TW" altLang="en-US" b="1" dirty="0" smtClean="0"/>
              <a:t>詞袋模型</a:t>
            </a:r>
            <a:r>
              <a:rPr lang="en-US" altLang="zh-TW" b="1" dirty="0" smtClean="0"/>
              <a:t>)</a:t>
            </a:r>
            <a:endParaRPr lang="zh-TW" altLang="en-US" b="1" dirty="0"/>
          </a:p>
        </p:txBody>
      </p:sp>
      <p:sp>
        <p:nvSpPr>
          <p:cNvPr id="4" name="矩形 3"/>
          <p:cNvSpPr/>
          <p:nvPr/>
        </p:nvSpPr>
        <p:spPr>
          <a:xfrm>
            <a:off x="971600" y="1628800"/>
            <a:ext cx="7344816" cy="1384995"/>
          </a:xfrm>
          <a:prstGeom prst="rect">
            <a:avLst/>
          </a:prstGeom>
        </p:spPr>
        <p:txBody>
          <a:bodyPr wrap="square">
            <a:spAutoFit/>
          </a:bodyPr>
          <a:lstStyle/>
          <a:p>
            <a:pPr marL="180975" indent="-180975">
              <a:buFont typeface="Arial" pitchFamily="34" charset="0"/>
              <a:buChar char="•"/>
            </a:pPr>
            <a:r>
              <a:rPr lang="zh-TW" altLang="en-US" sz="2800" dirty="0" smtClean="0"/>
              <a:t>稀疏的向量將會在計算的時候耗費大量的計算資源和記憶體，所以減小詞彙表大小就成為了急切需要解決的問題了。</a:t>
            </a:r>
            <a:endParaRPr lang="zh-TW" altLang="en-US" sz="2800" dirty="0"/>
          </a:p>
        </p:txBody>
      </p:sp>
      <p:pic>
        <p:nvPicPr>
          <p:cNvPr id="5122" name="Picture 2"/>
          <p:cNvPicPr>
            <a:picLocks noChangeAspect="1" noChangeArrowheads="1"/>
          </p:cNvPicPr>
          <p:nvPr/>
        </p:nvPicPr>
        <p:blipFill>
          <a:blip r:embed="rId2" cstate="print"/>
          <a:srcRect/>
          <a:stretch>
            <a:fillRect/>
          </a:stretch>
        </p:blipFill>
        <p:spPr bwMode="auto">
          <a:xfrm>
            <a:off x="2123728" y="3501008"/>
            <a:ext cx="5320735" cy="2448272"/>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Bag of words(</a:t>
            </a:r>
            <a:r>
              <a:rPr lang="zh-TW" altLang="en-US" b="1" dirty="0" smtClean="0"/>
              <a:t>詞袋模型</a:t>
            </a:r>
            <a:r>
              <a:rPr lang="en-US" altLang="zh-TW" b="1" dirty="0" smtClean="0"/>
              <a:t>)</a:t>
            </a:r>
            <a:endParaRPr lang="zh-TW" altLang="en-US" b="1" dirty="0"/>
          </a:p>
        </p:txBody>
      </p:sp>
      <p:pic>
        <p:nvPicPr>
          <p:cNvPr id="7171" name="Picture 3"/>
          <p:cNvPicPr>
            <a:picLocks noChangeAspect="1" noChangeArrowheads="1"/>
          </p:cNvPicPr>
          <p:nvPr/>
        </p:nvPicPr>
        <p:blipFill>
          <a:blip r:embed="rId2" cstate="print"/>
          <a:srcRect/>
          <a:stretch>
            <a:fillRect/>
          </a:stretch>
        </p:blipFill>
        <p:spPr bwMode="auto">
          <a:xfrm>
            <a:off x="323528" y="1916832"/>
            <a:ext cx="8423569" cy="4176464"/>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Bag of words(</a:t>
            </a:r>
            <a:r>
              <a:rPr lang="zh-TW" altLang="en-US" b="1" dirty="0" smtClean="0"/>
              <a:t>詞袋模型問題</a:t>
            </a:r>
            <a:r>
              <a:rPr lang="en-US" altLang="zh-TW" b="1" dirty="0" smtClean="0"/>
              <a:t>)</a:t>
            </a:r>
            <a:endParaRPr lang="zh-TW" altLang="en-US" b="1" dirty="0"/>
          </a:p>
        </p:txBody>
      </p:sp>
      <p:pic>
        <p:nvPicPr>
          <p:cNvPr id="47106" name="Picture 2"/>
          <p:cNvPicPr>
            <a:picLocks noChangeAspect="1" noChangeArrowheads="1"/>
          </p:cNvPicPr>
          <p:nvPr/>
        </p:nvPicPr>
        <p:blipFill>
          <a:blip r:embed="rId2" cstate="print"/>
          <a:srcRect/>
          <a:stretch>
            <a:fillRect/>
          </a:stretch>
        </p:blipFill>
        <p:spPr bwMode="auto">
          <a:xfrm>
            <a:off x="395536" y="2276872"/>
            <a:ext cx="8281231" cy="3096344"/>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Counting Base</a:t>
            </a:r>
            <a:endParaRPr lang="zh-TW" altLang="en-US" b="1" dirty="0"/>
          </a:p>
        </p:txBody>
      </p:sp>
      <p:pic>
        <p:nvPicPr>
          <p:cNvPr id="24578" name="Picture 2"/>
          <p:cNvPicPr>
            <a:picLocks noChangeAspect="1" noChangeArrowheads="1"/>
          </p:cNvPicPr>
          <p:nvPr/>
        </p:nvPicPr>
        <p:blipFill>
          <a:blip r:embed="rId2" cstate="print"/>
          <a:srcRect/>
          <a:stretch>
            <a:fillRect/>
          </a:stretch>
        </p:blipFill>
        <p:spPr bwMode="auto">
          <a:xfrm>
            <a:off x="683568" y="1916832"/>
            <a:ext cx="7866597" cy="3888432"/>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TF-IDF</a:t>
            </a:r>
            <a:endParaRPr lang="zh-TW" altLang="en-US" b="1" dirty="0"/>
          </a:p>
        </p:txBody>
      </p:sp>
      <p:sp>
        <p:nvSpPr>
          <p:cNvPr id="4" name="矩形 3"/>
          <p:cNvSpPr/>
          <p:nvPr/>
        </p:nvSpPr>
        <p:spPr>
          <a:xfrm>
            <a:off x="971600" y="1628800"/>
            <a:ext cx="7344816" cy="2677656"/>
          </a:xfrm>
          <a:prstGeom prst="rect">
            <a:avLst/>
          </a:prstGeom>
        </p:spPr>
        <p:txBody>
          <a:bodyPr wrap="square">
            <a:spAutoFit/>
          </a:bodyPr>
          <a:lstStyle/>
          <a:p>
            <a:pPr marL="180975" indent="-180975">
              <a:buFont typeface="Arial" pitchFamily="34" charset="0"/>
              <a:buChar char="•"/>
            </a:pPr>
            <a:r>
              <a:rPr lang="en-US" altLang="zh-TW" sz="2800" dirty="0" smtClean="0"/>
              <a:t>Term frequency–inverse document frequency </a:t>
            </a:r>
          </a:p>
          <a:p>
            <a:pPr marL="180975" indent="-180975">
              <a:buFont typeface="Arial" pitchFamily="34" charset="0"/>
              <a:buChar char="•"/>
            </a:pPr>
            <a:r>
              <a:rPr lang="zh-TW" altLang="en-US" sz="2800" b="1" dirty="0" smtClean="0"/>
              <a:t>評估一字詞對於一個檔案集或一個語料庫中的其中一份檔案的重要程度</a:t>
            </a:r>
            <a:endParaRPr lang="en-US" altLang="zh-TW" sz="2800" b="1" dirty="0" smtClean="0"/>
          </a:p>
          <a:p>
            <a:pPr marL="180975" indent="-180975">
              <a:buFont typeface="Arial" pitchFamily="34" charset="0"/>
              <a:buChar char="•"/>
            </a:pPr>
            <a:r>
              <a:rPr lang="zh-TW" altLang="en-US" sz="2800" b="1" dirty="0" smtClean="0"/>
              <a:t>字詞的重要性隨著它在檔案中出現的次數成正比</a:t>
            </a:r>
            <a:endParaRPr lang="en-US" altLang="zh-TW" sz="2800" b="1" dirty="0" smtClean="0"/>
          </a:p>
          <a:p>
            <a:pPr marL="180975" indent="-180975">
              <a:buFont typeface="Arial" pitchFamily="34" charset="0"/>
              <a:buChar char="•"/>
            </a:pPr>
            <a:r>
              <a:rPr lang="zh-TW" altLang="en-US" sz="2800" b="1" dirty="0" smtClean="0"/>
              <a:t>隨著它在語料庫中出現的頻率成反比</a:t>
            </a:r>
            <a:endParaRPr lang="zh-TW" altLang="en-US" sz="28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Word Embedding</a:t>
            </a:r>
            <a:endParaRPr lang="zh-TW" altLang="en-US" b="1" dirty="0"/>
          </a:p>
        </p:txBody>
      </p:sp>
      <p:sp>
        <p:nvSpPr>
          <p:cNvPr id="3" name="內容版面配置區 2"/>
          <p:cNvSpPr>
            <a:spLocks noGrp="1"/>
          </p:cNvSpPr>
          <p:nvPr>
            <p:ph idx="1"/>
          </p:nvPr>
        </p:nvSpPr>
        <p:spPr/>
        <p:txBody>
          <a:bodyPr/>
          <a:lstStyle/>
          <a:p>
            <a:r>
              <a:rPr lang="en-US" altLang="zh-TW" dirty="0" smtClean="0"/>
              <a:t>Harris </a:t>
            </a:r>
            <a:r>
              <a:rPr lang="zh-TW" altLang="zh-TW" dirty="0" smtClean="0"/>
              <a:t>在</a:t>
            </a:r>
            <a:r>
              <a:rPr lang="en-US" altLang="zh-TW" dirty="0" smtClean="0"/>
              <a:t> 1954 </a:t>
            </a:r>
            <a:r>
              <a:rPr lang="zh-TW" altLang="zh-TW" dirty="0" smtClean="0"/>
              <a:t>年提出的分佈假說</a:t>
            </a:r>
            <a:r>
              <a:rPr lang="en-US" altLang="zh-TW" dirty="0" smtClean="0"/>
              <a:t>( distributional hypothesis)</a:t>
            </a:r>
          </a:p>
          <a:p>
            <a:r>
              <a:rPr lang="zh-TW" altLang="zh-TW" dirty="0" smtClean="0"/>
              <a:t>上下文相似的詞，其語義也相似</a:t>
            </a:r>
            <a:endParaRPr lang="en-US" altLang="zh-TW" dirty="0" smtClean="0"/>
          </a:p>
          <a:p>
            <a:r>
              <a:rPr lang="en-US" altLang="zh-TW" dirty="0" smtClean="0"/>
              <a:t>Firth </a:t>
            </a:r>
            <a:r>
              <a:rPr lang="zh-TW" altLang="zh-TW" dirty="0" smtClean="0"/>
              <a:t>在</a:t>
            </a:r>
            <a:r>
              <a:rPr lang="en-US" altLang="zh-TW" dirty="0" smtClean="0"/>
              <a:t> 1957 </a:t>
            </a:r>
            <a:r>
              <a:rPr lang="zh-TW" altLang="zh-TW" dirty="0" smtClean="0"/>
              <a:t>年對分佈假說進行了進一步闡述和明確：詞的語義由其上下文決定（</a:t>
            </a:r>
            <a:r>
              <a:rPr lang="en-US" altLang="zh-TW" dirty="0" smtClean="0"/>
              <a:t> a word is characterized by the company it keeps</a:t>
            </a:r>
            <a:r>
              <a:rPr lang="zh-TW" altLang="zh-TW" dirty="0" smtClean="0"/>
              <a:t>）。</a:t>
            </a:r>
          </a:p>
          <a:p>
            <a:endParaRPr lang="en-US" altLang="zh-TW" b="1" dirty="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Word Embedding</a:t>
            </a:r>
            <a:endParaRPr lang="zh-TW" altLang="en-US" b="1" dirty="0"/>
          </a:p>
        </p:txBody>
      </p:sp>
      <p:sp>
        <p:nvSpPr>
          <p:cNvPr id="3" name="內容版面配置區 2"/>
          <p:cNvSpPr>
            <a:spLocks noGrp="1"/>
          </p:cNvSpPr>
          <p:nvPr>
            <p:ph idx="1"/>
          </p:nvPr>
        </p:nvSpPr>
        <p:spPr/>
        <p:txBody>
          <a:bodyPr/>
          <a:lstStyle/>
          <a:p>
            <a:r>
              <a:rPr lang="en-US" altLang="zh-TW" dirty="0" smtClean="0"/>
              <a:t>Distribution Representation </a:t>
            </a:r>
            <a:r>
              <a:rPr lang="zh-TW" altLang="en-US" dirty="0" smtClean="0"/>
              <a:t>最早是在 </a:t>
            </a:r>
            <a:r>
              <a:rPr lang="en-US" altLang="zh-TW" dirty="0" smtClean="0"/>
              <a:t>1986 </a:t>
            </a:r>
            <a:r>
              <a:rPr lang="zh-TW" altLang="en-US" dirty="0" smtClean="0"/>
              <a:t>年 </a:t>
            </a:r>
            <a:r>
              <a:rPr lang="en-US" altLang="zh-TW" dirty="0" smtClean="0"/>
              <a:t>Hinton </a:t>
            </a:r>
            <a:r>
              <a:rPr lang="zh-TW" altLang="en-US" dirty="0" smtClean="0"/>
              <a:t>的論文 </a:t>
            </a:r>
            <a:r>
              <a:rPr lang="en-US" altLang="zh-TW" dirty="0" smtClean="0"/>
              <a:t>– “ </a:t>
            </a:r>
            <a:r>
              <a:rPr lang="en-US" altLang="zh-TW" i="1" dirty="0" smtClean="0"/>
              <a:t>Learning distributed representations of concepts</a:t>
            </a:r>
            <a:r>
              <a:rPr lang="en-US" altLang="zh-TW" dirty="0" smtClean="0"/>
              <a:t> ” </a:t>
            </a:r>
            <a:r>
              <a:rPr lang="zh-TW" altLang="en-US" dirty="0" smtClean="0"/>
              <a:t>中被提出</a:t>
            </a:r>
            <a:endParaRPr lang="en-US" altLang="zh-TW" dirty="0" smtClean="0"/>
          </a:p>
          <a:p>
            <a:endParaRPr lang="en-US" altLang="zh-TW" dirty="0" smtClean="0"/>
          </a:p>
          <a:p>
            <a:r>
              <a:rPr lang="zh-TW" altLang="en-US" dirty="0" smtClean="0"/>
              <a:t>而 </a:t>
            </a:r>
            <a:r>
              <a:rPr lang="en-US" altLang="zh-TW" dirty="0" smtClean="0"/>
              <a:t>Word Embedding </a:t>
            </a:r>
            <a:r>
              <a:rPr lang="zh-TW" altLang="en-US" dirty="0" smtClean="0"/>
              <a:t>則是 </a:t>
            </a:r>
            <a:r>
              <a:rPr lang="en-US" altLang="zh-TW" dirty="0" smtClean="0"/>
              <a:t>Distribution representation </a:t>
            </a:r>
            <a:r>
              <a:rPr lang="zh-TW" altLang="en-US" dirty="0" smtClean="0"/>
              <a:t>的一種型態，可以克服 </a:t>
            </a:r>
            <a:r>
              <a:rPr lang="en-US" altLang="zh-TW" dirty="0" smtClean="0"/>
              <a:t>One-Hot representation </a:t>
            </a:r>
            <a:r>
              <a:rPr lang="zh-TW" altLang="en-US" dirty="0" smtClean="0"/>
              <a:t>的缺點 。</a:t>
            </a:r>
            <a:endParaRPr lang="en-US" altLang="zh-TW" b="1" dirty="0" smtClean="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Word Embedding</a:t>
            </a:r>
            <a:endParaRPr lang="zh-TW" altLang="en-US" b="1" dirty="0"/>
          </a:p>
        </p:txBody>
      </p:sp>
      <p:sp>
        <p:nvSpPr>
          <p:cNvPr id="3" name="內容版面配置區 2"/>
          <p:cNvSpPr>
            <a:spLocks noGrp="1"/>
          </p:cNvSpPr>
          <p:nvPr>
            <p:ph idx="1"/>
          </p:nvPr>
        </p:nvSpPr>
        <p:spPr/>
        <p:txBody>
          <a:bodyPr/>
          <a:lstStyle/>
          <a:p>
            <a:r>
              <a:rPr lang="zh-TW" altLang="en-US" dirty="0" smtClean="0"/>
              <a:t>是一個非監督式的方法</a:t>
            </a:r>
            <a:endParaRPr lang="en-US" altLang="zh-TW" dirty="0" smtClean="0"/>
          </a:p>
          <a:p>
            <a:r>
              <a:rPr lang="zh-TW" altLang="en-US" dirty="0" smtClean="0"/>
              <a:t>將</a:t>
            </a:r>
            <a:r>
              <a:rPr lang="en-US" altLang="zh-TW" dirty="0" smtClean="0"/>
              <a:t>vector</a:t>
            </a:r>
            <a:r>
              <a:rPr lang="zh-TW" altLang="en-US" dirty="0" smtClean="0"/>
              <a:t>每個元素由整數改成浮點數，變成實數的表示法</a:t>
            </a:r>
            <a:endParaRPr lang="en-US" altLang="zh-TW" dirty="0" smtClean="0"/>
          </a:p>
          <a:p>
            <a:r>
              <a:rPr lang="zh-TW" altLang="en-US" dirty="0" smtClean="0"/>
              <a:t>將每一個詞映射到一個 </a:t>
            </a:r>
            <a:r>
              <a:rPr lang="en-US" altLang="zh-TW" dirty="0" smtClean="0"/>
              <a:t>(</a:t>
            </a:r>
            <a:r>
              <a:rPr lang="zh-TW" altLang="en-US" dirty="0" smtClean="0"/>
              <a:t>相對於 </a:t>
            </a:r>
            <a:r>
              <a:rPr lang="en-US" altLang="zh-TW" dirty="0" smtClean="0"/>
              <a:t>One-Hot representation) </a:t>
            </a:r>
            <a:r>
              <a:rPr lang="zh-TW" altLang="en-US" dirty="0" smtClean="0"/>
              <a:t>低維度的賦距空間內</a:t>
            </a:r>
            <a:endParaRPr lang="en-US" altLang="zh-TW" dirty="0" smtClean="0"/>
          </a:p>
          <a:p>
            <a:r>
              <a:rPr lang="zh-TW" altLang="en-US" dirty="0" smtClean="0"/>
              <a:t>這些帶有文本訊息的低維度向量形成一個稠密的「詞向量空間」，然後利用距離來判斷其 </a:t>
            </a:r>
            <a:r>
              <a:rPr lang="en-US" altLang="zh-TW" dirty="0" smtClean="0"/>
              <a:t>( </a:t>
            </a:r>
            <a:r>
              <a:rPr lang="zh-TW" altLang="en-US" dirty="0" smtClean="0"/>
              <a:t>語法、語意 </a:t>
            </a:r>
            <a:r>
              <a:rPr lang="en-US" altLang="zh-TW" dirty="0" smtClean="0"/>
              <a:t>) </a:t>
            </a:r>
            <a:r>
              <a:rPr lang="zh-TW" altLang="en-US" dirty="0" smtClean="0"/>
              <a:t>相似性。</a:t>
            </a:r>
            <a:endParaRPr lang="en-US" altLang="zh-TW" dirty="0" smtClean="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Word Embedding</a:t>
            </a:r>
            <a:endParaRPr lang="zh-TW" altLang="en-US" b="1" dirty="0"/>
          </a:p>
        </p:txBody>
      </p:sp>
      <p:sp>
        <p:nvSpPr>
          <p:cNvPr id="3" name="內容版面配置區 2"/>
          <p:cNvSpPr>
            <a:spLocks noGrp="1"/>
          </p:cNvSpPr>
          <p:nvPr>
            <p:ph idx="1"/>
          </p:nvPr>
        </p:nvSpPr>
        <p:spPr>
          <a:xfrm>
            <a:off x="457200" y="1600201"/>
            <a:ext cx="8229600" cy="748680"/>
          </a:xfrm>
        </p:spPr>
        <p:txBody>
          <a:bodyPr/>
          <a:lstStyle/>
          <a:p>
            <a:r>
              <a:rPr lang="zh-TW" altLang="en-US" dirty="0" smtClean="0"/>
              <a:t>閱讀大量的文章，稱之為</a:t>
            </a:r>
            <a:r>
              <a:rPr lang="en-US" altLang="zh-TW" dirty="0" smtClean="0"/>
              <a:t>corpus(</a:t>
            </a:r>
            <a:r>
              <a:rPr lang="zh-TW" altLang="en-US" dirty="0" smtClean="0"/>
              <a:t>語料庫</a:t>
            </a:r>
            <a:r>
              <a:rPr lang="en-US" altLang="zh-TW" dirty="0" smtClean="0"/>
              <a:t>)</a:t>
            </a:r>
          </a:p>
        </p:txBody>
      </p:sp>
      <p:pic>
        <p:nvPicPr>
          <p:cNvPr id="22530" name="Picture 2"/>
          <p:cNvPicPr>
            <a:picLocks noChangeAspect="1" noChangeArrowheads="1"/>
          </p:cNvPicPr>
          <p:nvPr/>
        </p:nvPicPr>
        <p:blipFill>
          <a:blip r:embed="rId2" cstate="print"/>
          <a:srcRect/>
          <a:stretch>
            <a:fillRect/>
          </a:stretch>
        </p:blipFill>
        <p:spPr bwMode="auto">
          <a:xfrm>
            <a:off x="611560" y="2636912"/>
            <a:ext cx="7910333" cy="36004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困難的地方</a:t>
            </a:r>
            <a:endParaRPr lang="zh-TW" altLang="en-US" b="1" dirty="0"/>
          </a:p>
        </p:txBody>
      </p:sp>
      <p:sp>
        <p:nvSpPr>
          <p:cNvPr id="3" name="內容版面配置區 2"/>
          <p:cNvSpPr>
            <a:spLocks noGrp="1"/>
          </p:cNvSpPr>
          <p:nvPr>
            <p:ph idx="1"/>
          </p:nvPr>
        </p:nvSpPr>
        <p:spPr/>
        <p:txBody>
          <a:bodyPr/>
          <a:lstStyle/>
          <a:p>
            <a:r>
              <a:rPr lang="zh-TW" altLang="en-US" dirty="0"/>
              <a:t>兩個詞</a:t>
            </a:r>
            <a:r>
              <a:rPr lang="zh-TW" altLang="en-US" dirty="0" smtClean="0"/>
              <a:t>只要長相不同</a:t>
            </a:r>
            <a:r>
              <a:rPr lang="zh-TW" altLang="en-US" dirty="0"/>
              <a:t>，</a:t>
            </a:r>
            <a:r>
              <a:rPr lang="zh-TW" altLang="en-US" dirty="0" smtClean="0"/>
              <a:t>就無法得知其關係</a:t>
            </a:r>
            <a:endParaRPr lang="en-US" altLang="zh-TW" dirty="0"/>
          </a:p>
          <a:p>
            <a:r>
              <a:rPr lang="ja-JP" altLang="en-US" dirty="0" smtClean="0"/>
              <a:t>太りすぎ</a:t>
            </a:r>
            <a:r>
              <a:rPr lang="zh-TW" altLang="en-US" dirty="0" smtClean="0"/>
              <a:t>，</a:t>
            </a:r>
            <a:r>
              <a:rPr lang="ja-JP" altLang="en-US" dirty="0" smtClean="0"/>
              <a:t>デブ</a:t>
            </a:r>
            <a:r>
              <a:rPr lang="zh-TW" altLang="en-US" dirty="0" smtClean="0"/>
              <a:t>男 </a:t>
            </a:r>
            <a:r>
              <a:rPr lang="en-US" altLang="zh-TW" dirty="0" smtClean="0"/>
              <a:t>– </a:t>
            </a:r>
            <a:r>
              <a:rPr lang="zh-TW" altLang="en-US" dirty="0" smtClean="0"/>
              <a:t>這兩個字一樣嗎？</a:t>
            </a:r>
            <a:endParaRPr lang="en-US" altLang="zh-TW" dirty="0" smtClean="0"/>
          </a:p>
          <a:p>
            <a:r>
              <a:rPr lang="zh-TW" altLang="en-US" dirty="0" smtClean="0"/>
              <a:t>字面無法知道意思</a:t>
            </a:r>
            <a:r>
              <a:rPr lang="zh-TW" altLang="en-US" dirty="0"/>
              <a:t>相同（語義鴻溝</a:t>
            </a:r>
            <a:r>
              <a:rPr lang="zh-TW" altLang="en-US" dirty="0" smtClean="0"/>
              <a:t>現象</a:t>
            </a:r>
            <a:r>
              <a:rPr lang="en-US" altLang="zh-TW" dirty="0" smtClean="0"/>
              <a:t>)</a:t>
            </a:r>
          </a:p>
          <a:p>
            <a:r>
              <a:rPr lang="zh-TW" altLang="en-US" dirty="0" smtClean="0"/>
              <a:t>無法用數學式表達</a:t>
            </a:r>
            <a:endParaRPr lang="en-US" altLang="zh-TW" dirty="0" smtClean="0"/>
          </a:p>
          <a:p>
            <a:r>
              <a:rPr lang="zh-TW" altLang="en-US" dirty="0"/>
              <a:t>需要更多的背景</a:t>
            </a:r>
            <a:r>
              <a:rPr lang="zh-TW" altLang="en-US" dirty="0" smtClean="0"/>
              <a:t>知識</a:t>
            </a:r>
            <a:endParaRPr lang="en-US" altLang="zh-TW" dirty="0" smtClean="0"/>
          </a:p>
          <a:p>
            <a:endParaRPr lang="en-US" altLang="zh-TW" dirty="0" smtClean="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Word Embedding</a:t>
            </a:r>
            <a:endParaRPr lang="zh-TW" altLang="en-US" b="1" dirty="0"/>
          </a:p>
        </p:txBody>
      </p:sp>
      <p:pic>
        <p:nvPicPr>
          <p:cNvPr id="21506" name="Picture 2"/>
          <p:cNvPicPr>
            <a:picLocks noChangeAspect="1" noChangeArrowheads="1"/>
          </p:cNvPicPr>
          <p:nvPr/>
        </p:nvPicPr>
        <p:blipFill>
          <a:blip r:embed="rId2" cstate="print"/>
          <a:srcRect/>
          <a:stretch>
            <a:fillRect/>
          </a:stretch>
        </p:blipFill>
        <p:spPr bwMode="auto">
          <a:xfrm>
            <a:off x="1331640" y="1412776"/>
            <a:ext cx="7056784" cy="5284306"/>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Word Embedding</a:t>
            </a:r>
            <a:endParaRPr lang="zh-TW" altLang="en-US" b="1" dirty="0"/>
          </a:p>
        </p:txBody>
      </p:sp>
      <p:pic>
        <p:nvPicPr>
          <p:cNvPr id="23554" name="Picture 2"/>
          <p:cNvPicPr>
            <a:picLocks noChangeAspect="1" noChangeArrowheads="1"/>
          </p:cNvPicPr>
          <p:nvPr/>
        </p:nvPicPr>
        <p:blipFill>
          <a:blip r:embed="rId2" cstate="print"/>
          <a:srcRect/>
          <a:stretch>
            <a:fillRect/>
          </a:stretch>
        </p:blipFill>
        <p:spPr bwMode="auto">
          <a:xfrm>
            <a:off x="683568" y="2420888"/>
            <a:ext cx="7682209" cy="288032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Word Embedding</a:t>
            </a:r>
            <a:endParaRPr lang="zh-TW" altLang="en-US" b="1" dirty="0"/>
          </a:p>
        </p:txBody>
      </p:sp>
      <p:pic>
        <p:nvPicPr>
          <p:cNvPr id="6146" name="Picture 2"/>
          <p:cNvPicPr>
            <a:picLocks noChangeAspect="1" noChangeArrowheads="1"/>
          </p:cNvPicPr>
          <p:nvPr/>
        </p:nvPicPr>
        <p:blipFill>
          <a:blip r:embed="rId2" cstate="print"/>
          <a:srcRect/>
          <a:stretch>
            <a:fillRect/>
          </a:stretch>
        </p:blipFill>
        <p:spPr bwMode="auto">
          <a:xfrm>
            <a:off x="1835696" y="1772816"/>
            <a:ext cx="5902410" cy="4176464"/>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55576" y="2492896"/>
            <a:ext cx="7772400" cy="1470025"/>
          </a:xfrm>
        </p:spPr>
        <p:txBody>
          <a:bodyPr/>
          <a:lstStyle/>
          <a:p>
            <a:r>
              <a:rPr lang="en-US" altLang="zh-TW" b="1" dirty="0" smtClean="0"/>
              <a:t>Language Models</a:t>
            </a:r>
            <a:endParaRPr lang="zh-TW" altLang="en-US" b="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Language Models</a:t>
            </a:r>
            <a:endParaRPr lang="zh-TW" altLang="en-US" b="1" dirty="0"/>
          </a:p>
        </p:txBody>
      </p:sp>
      <p:sp>
        <p:nvSpPr>
          <p:cNvPr id="3" name="內容版面配置區 2"/>
          <p:cNvSpPr>
            <a:spLocks noGrp="1"/>
          </p:cNvSpPr>
          <p:nvPr>
            <p:ph idx="1"/>
          </p:nvPr>
        </p:nvSpPr>
        <p:spPr/>
        <p:txBody>
          <a:bodyPr>
            <a:normAutofit fontScale="92500" lnSpcReduction="10000"/>
          </a:bodyPr>
          <a:lstStyle/>
          <a:p>
            <a:r>
              <a:rPr lang="zh-TW" altLang="en-US" dirty="0" smtClean="0"/>
              <a:t>文法語言模型 </a:t>
            </a:r>
            <a:r>
              <a:rPr lang="en-US" altLang="zh-TW" dirty="0" smtClean="0"/>
              <a:t>– </a:t>
            </a:r>
            <a:r>
              <a:rPr lang="zh-TW" altLang="en-US" dirty="0" smtClean="0"/>
              <a:t>語言學家用的</a:t>
            </a:r>
            <a:endParaRPr lang="en-US" altLang="zh-TW" dirty="0" smtClean="0"/>
          </a:p>
          <a:p>
            <a:r>
              <a:rPr lang="zh-TW" altLang="en-US" dirty="0" smtClean="0"/>
              <a:t>統計語言模型 </a:t>
            </a:r>
            <a:r>
              <a:rPr lang="en-US" altLang="zh-TW" dirty="0" smtClean="0"/>
              <a:t>– </a:t>
            </a:r>
            <a:r>
              <a:rPr lang="zh-TW" altLang="en-US" dirty="0" smtClean="0"/>
              <a:t>以機率論為主</a:t>
            </a:r>
            <a:endParaRPr lang="en-US" altLang="zh-TW" dirty="0" smtClean="0"/>
          </a:p>
          <a:p>
            <a:r>
              <a:rPr lang="zh-TW" altLang="en-US" dirty="0" smtClean="0"/>
              <a:t>神經網路語言模型</a:t>
            </a:r>
            <a:endParaRPr lang="en-US" altLang="zh-TW" dirty="0" smtClean="0"/>
          </a:p>
          <a:p>
            <a:pPr lvl="1"/>
            <a:r>
              <a:rPr lang="en-US" altLang="zh-TW" dirty="0" smtClean="0"/>
              <a:t> Neural Network Language Model NNLM</a:t>
            </a:r>
          </a:p>
          <a:p>
            <a:pPr lvl="1"/>
            <a:r>
              <a:rPr lang="en-US" altLang="zh-TW" dirty="0" smtClean="0"/>
              <a:t> Log-Bilinear Language Model</a:t>
            </a:r>
            <a:r>
              <a:rPr lang="zh-TW" altLang="en-US" dirty="0" smtClean="0"/>
              <a:t>， </a:t>
            </a:r>
            <a:r>
              <a:rPr lang="en-US" altLang="zh-TW" dirty="0" smtClean="0"/>
              <a:t>LBL</a:t>
            </a:r>
          </a:p>
          <a:p>
            <a:pPr lvl="1"/>
            <a:r>
              <a:rPr lang="en-US" altLang="zh-TW" dirty="0" smtClean="0"/>
              <a:t> Recurrent Neural Network based Language Model</a:t>
            </a:r>
            <a:r>
              <a:rPr lang="zh-TW" altLang="en-US" dirty="0" smtClean="0"/>
              <a:t>，</a:t>
            </a:r>
            <a:r>
              <a:rPr lang="en-US" altLang="zh-TW" dirty="0" smtClean="0"/>
              <a:t>RNNLM</a:t>
            </a:r>
          </a:p>
          <a:p>
            <a:pPr lvl="1"/>
            <a:r>
              <a:rPr lang="en-US" altLang="zh-TW" dirty="0" smtClean="0"/>
              <a:t> </a:t>
            </a:r>
            <a:r>
              <a:rPr lang="en-US" altLang="zh-TW" dirty="0" err="1" smtClean="0"/>
              <a:t>Collobert</a:t>
            </a:r>
            <a:r>
              <a:rPr lang="en-US" altLang="zh-TW" dirty="0" smtClean="0"/>
              <a:t> </a:t>
            </a:r>
            <a:r>
              <a:rPr lang="zh-TW" altLang="en-US" dirty="0" smtClean="0"/>
              <a:t>和 </a:t>
            </a:r>
            <a:r>
              <a:rPr lang="en-US" altLang="zh-TW" dirty="0" smtClean="0"/>
              <a:t>Weston </a:t>
            </a:r>
            <a:r>
              <a:rPr lang="zh-TW" altLang="en-US" dirty="0" smtClean="0"/>
              <a:t>在</a:t>
            </a:r>
            <a:r>
              <a:rPr lang="en-US" altLang="zh-TW" dirty="0" smtClean="0"/>
              <a:t>2008 </a:t>
            </a:r>
            <a:r>
              <a:rPr lang="zh-TW" altLang="en-US" dirty="0" smtClean="0"/>
              <a:t>年提出的 </a:t>
            </a:r>
            <a:r>
              <a:rPr lang="en-US" altLang="zh-TW" dirty="0" smtClean="0"/>
              <a:t>C&amp;W </a:t>
            </a:r>
            <a:r>
              <a:rPr lang="zh-TW" altLang="en-US" dirty="0" smtClean="0"/>
              <a:t>模型</a:t>
            </a:r>
            <a:endParaRPr lang="en-US" altLang="zh-TW" dirty="0" smtClean="0"/>
          </a:p>
          <a:p>
            <a:pPr lvl="1"/>
            <a:r>
              <a:rPr lang="en-US" altLang="zh-TW" dirty="0" err="1" smtClean="0"/>
              <a:t>Mikolov</a:t>
            </a:r>
            <a:r>
              <a:rPr lang="en-US" altLang="zh-TW" dirty="0" smtClean="0"/>
              <a:t> </a:t>
            </a:r>
            <a:r>
              <a:rPr lang="zh-TW" altLang="en-US" dirty="0" smtClean="0"/>
              <a:t>等人提出了 </a:t>
            </a:r>
            <a:r>
              <a:rPr lang="en-US" altLang="zh-TW" dirty="0" smtClean="0"/>
              <a:t>CBOW</a:t>
            </a:r>
            <a:r>
              <a:rPr lang="zh-TW" altLang="en-US" dirty="0" smtClean="0"/>
              <a:t>（ </a:t>
            </a:r>
            <a:r>
              <a:rPr lang="en-US" altLang="zh-TW" dirty="0" smtClean="0"/>
              <a:t>Continuous Bag of-Words</a:t>
            </a:r>
            <a:r>
              <a:rPr lang="zh-TW" altLang="en-US" dirty="0" smtClean="0"/>
              <a:t>）和 </a:t>
            </a:r>
            <a:r>
              <a:rPr lang="en-US" altLang="zh-TW" dirty="0" smtClean="0"/>
              <a:t>Skip-gram </a:t>
            </a:r>
            <a:r>
              <a:rPr lang="zh-TW" altLang="en-US" dirty="0" smtClean="0"/>
              <a:t>模型</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語言模型</a:t>
            </a:r>
            <a:endParaRPr lang="zh-TW" altLang="en-US" b="1" dirty="0"/>
          </a:p>
        </p:txBody>
      </p:sp>
      <p:sp>
        <p:nvSpPr>
          <p:cNvPr id="3" name="內容版面配置區 2"/>
          <p:cNvSpPr>
            <a:spLocks noGrp="1"/>
          </p:cNvSpPr>
          <p:nvPr>
            <p:ph idx="1"/>
          </p:nvPr>
        </p:nvSpPr>
        <p:spPr/>
        <p:txBody>
          <a:bodyPr>
            <a:normAutofit/>
          </a:bodyPr>
          <a:lstStyle/>
          <a:p>
            <a:r>
              <a:rPr lang="zh-TW" altLang="en-US" dirty="0" smtClean="0"/>
              <a:t>有一個符號的集合</a:t>
            </a:r>
            <a:endParaRPr lang="en-US" altLang="zh-TW" dirty="0" smtClean="0"/>
          </a:p>
          <a:p>
            <a:r>
              <a:rPr lang="zh-TW" altLang="en-US" dirty="0" smtClean="0"/>
              <a:t>把每一個稱作一個“單詞”</a:t>
            </a:r>
            <a:endParaRPr lang="en-US" altLang="zh-TW" dirty="0" smtClean="0"/>
          </a:p>
          <a:p>
            <a:r>
              <a:rPr lang="zh-TW" altLang="en-US" dirty="0" smtClean="0"/>
              <a:t>零或多個單詞連接組成了一個字串</a:t>
            </a:r>
            <a:endParaRPr lang="en-US" altLang="zh-TW" dirty="0" smtClean="0"/>
          </a:p>
          <a:p>
            <a:r>
              <a:rPr lang="zh-TW" altLang="en-US" dirty="0" smtClean="0"/>
              <a:t>字串有長短，如語言中句子、段落或文章</a:t>
            </a:r>
            <a:endParaRPr lang="en-US" altLang="zh-TW" dirty="0" smtClean="0"/>
          </a:p>
          <a:p>
            <a:r>
              <a:rPr lang="zh-TW" altLang="en-US" dirty="0" smtClean="0"/>
              <a:t>所有合法（例如，透過一些語法約束）的字串的集合稱為語言</a:t>
            </a:r>
            <a:endParaRPr lang="en-US" altLang="zh-TW" dirty="0" smtClean="0"/>
          </a:p>
          <a:p>
            <a:r>
              <a:rPr lang="zh-TW" altLang="en-US" dirty="0" smtClean="0"/>
              <a:t>語言模型就是這個語言裡的字串的機率分佈模型</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語言模型</a:t>
            </a:r>
            <a:endParaRPr lang="zh-TW" altLang="en-US" b="1" dirty="0"/>
          </a:p>
        </p:txBody>
      </p:sp>
      <p:sp>
        <p:nvSpPr>
          <p:cNvPr id="5" name="矩形 4"/>
          <p:cNvSpPr/>
          <p:nvPr/>
        </p:nvSpPr>
        <p:spPr>
          <a:xfrm>
            <a:off x="899592" y="2420888"/>
            <a:ext cx="7200800" cy="1569660"/>
          </a:xfrm>
          <a:prstGeom prst="rect">
            <a:avLst/>
          </a:prstGeom>
        </p:spPr>
        <p:txBody>
          <a:bodyPr wrap="square">
            <a:spAutoFit/>
          </a:bodyPr>
          <a:lstStyle/>
          <a:p>
            <a:r>
              <a:rPr lang="en-US" altLang="zh-TW" sz="3200" b="1" dirty="0" smtClean="0"/>
              <a:t>“</a:t>
            </a:r>
            <a:r>
              <a:rPr lang="zh-TW" altLang="en-US" sz="3200" b="1" dirty="0" smtClean="0"/>
              <a:t>簡單地說，語言模型就是用來計算一個句子的機率的模型，也就是判斷一句話是否是人話的機率</a:t>
            </a:r>
            <a:r>
              <a:rPr lang="en-US" altLang="zh-TW" sz="3200" b="1" dirty="0" smtClean="0"/>
              <a:t>”</a:t>
            </a:r>
            <a:endParaRPr lang="zh-TW" altLang="en-US" sz="32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語言模型的成份</a:t>
            </a:r>
            <a:endParaRPr lang="zh-TW" altLang="en-US" b="1" dirty="0"/>
          </a:p>
        </p:txBody>
      </p:sp>
      <p:sp>
        <p:nvSpPr>
          <p:cNvPr id="3" name="內容版面配置區 2"/>
          <p:cNvSpPr>
            <a:spLocks noGrp="1"/>
          </p:cNvSpPr>
          <p:nvPr>
            <p:ph idx="1"/>
          </p:nvPr>
        </p:nvSpPr>
        <p:spPr/>
        <p:txBody>
          <a:bodyPr>
            <a:normAutofit/>
          </a:bodyPr>
          <a:lstStyle/>
          <a:p>
            <a:r>
              <a:rPr lang="zh-TW" altLang="en-US" dirty="0" smtClean="0"/>
              <a:t>任何由</a:t>
            </a:r>
            <a:r>
              <a:rPr lang="zh-TW" altLang="en-US" dirty="0" smtClean="0">
                <a:solidFill>
                  <a:srgbClr val="FF0000"/>
                </a:solidFill>
              </a:rPr>
              <a:t>基礎單元</a:t>
            </a:r>
            <a:r>
              <a:rPr lang="zh-TW" altLang="en-US" dirty="0" smtClean="0"/>
              <a:t>組成的</a:t>
            </a:r>
            <a:r>
              <a:rPr lang="zh-TW" altLang="en-US" dirty="0" smtClean="0">
                <a:solidFill>
                  <a:srgbClr val="FF0000"/>
                </a:solidFill>
              </a:rPr>
              <a:t>序列</a:t>
            </a:r>
            <a:r>
              <a:rPr lang="zh-TW" altLang="en-US" dirty="0" smtClean="0"/>
              <a:t>都可以使用</a:t>
            </a:r>
            <a:r>
              <a:rPr lang="en-US" altLang="zh-TW" dirty="0" smtClean="0">
                <a:solidFill>
                  <a:srgbClr val="FF0000"/>
                </a:solidFill>
              </a:rPr>
              <a:t>Language Model</a:t>
            </a:r>
            <a:r>
              <a:rPr lang="zh-TW" altLang="en-US" dirty="0" smtClean="0"/>
              <a:t>的方法來分析</a:t>
            </a:r>
            <a:endParaRPr lang="en-US" altLang="zh-TW" dirty="0" smtClean="0"/>
          </a:p>
          <a:p>
            <a:r>
              <a:rPr lang="en-US" altLang="zh-TW" dirty="0" smtClean="0">
                <a:hlinkClick r:id="rId2"/>
              </a:rPr>
              <a:t>Speech Recognition</a:t>
            </a:r>
            <a:r>
              <a:rPr lang="zh-TW" altLang="en-US" dirty="0" smtClean="0"/>
              <a:t>裡的聲音訊號</a:t>
            </a:r>
            <a:endParaRPr lang="en-US" altLang="zh-TW" dirty="0" smtClean="0"/>
          </a:p>
          <a:p>
            <a:r>
              <a:rPr lang="en-US" altLang="zh-TW" dirty="0" smtClean="0">
                <a:hlinkClick r:id="rId3"/>
              </a:rPr>
              <a:t>Bioinformatics</a:t>
            </a:r>
            <a:r>
              <a:rPr lang="zh-TW" altLang="en-US" dirty="0" smtClean="0"/>
              <a:t>裡的基因序列等</a:t>
            </a:r>
            <a:endParaRPr lang="en-US" altLang="zh-TW" dirty="0" smtClean="0"/>
          </a:p>
          <a:p>
            <a:r>
              <a:rPr lang="zh-TW" altLang="en-US" dirty="0" smtClean="0"/>
              <a:t>自然語言中的單詞序列</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語言模型的應用範例</a:t>
            </a:r>
            <a:endParaRPr lang="zh-TW" altLang="en-US" b="1" dirty="0"/>
          </a:p>
        </p:txBody>
      </p:sp>
      <p:sp>
        <p:nvSpPr>
          <p:cNvPr id="3" name="內容版面配置區 2"/>
          <p:cNvSpPr>
            <a:spLocks noGrp="1"/>
          </p:cNvSpPr>
          <p:nvPr>
            <p:ph idx="1"/>
          </p:nvPr>
        </p:nvSpPr>
        <p:spPr/>
        <p:txBody>
          <a:bodyPr>
            <a:normAutofit lnSpcReduction="10000"/>
          </a:bodyPr>
          <a:lstStyle/>
          <a:p>
            <a:pPr algn="just"/>
            <a:r>
              <a:rPr lang="zh-TW" altLang="en-US" dirty="0" smtClean="0"/>
              <a:t>一篇使用</a:t>
            </a:r>
            <a:r>
              <a:rPr lang="en-US" altLang="zh-TW" dirty="0" err="1" smtClean="0"/>
              <a:t>ocr</a:t>
            </a:r>
            <a:r>
              <a:rPr lang="zh-TW" altLang="en-US" dirty="0" smtClean="0"/>
              <a:t>識別的文章，或部分破解的密文，或部分損壞的文章，有些字詞缺失，這些缺失的字有多種不同的可能，可用</a:t>
            </a:r>
            <a:r>
              <a:rPr lang="en-US" altLang="zh-TW" dirty="0" smtClean="0"/>
              <a:t>Language Model</a:t>
            </a:r>
            <a:r>
              <a:rPr lang="zh-TW" altLang="en-US" dirty="0" smtClean="0"/>
              <a:t>來計算並選擇機率最大的字</a:t>
            </a:r>
            <a:endParaRPr lang="en-US" altLang="zh-TW" dirty="0" smtClean="0"/>
          </a:p>
          <a:p>
            <a:pPr algn="just"/>
            <a:endParaRPr lang="en-US" altLang="zh-TW" dirty="0" smtClean="0"/>
          </a:p>
          <a:p>
            <a:pPr algn="just"/>
            <a:r>
              <a:rPr lang="zh-TW" altLang="en-US" dirty="0" smtClean="0"/>
              <a:t>程式看成指令序列，可分別構建兩個</a:t>
            </a:r>
            <a:r>
              <a:rPr lang="en-US" altLang="zh-TW" dirty="0" smtClean="0"/>
              <a:t>Language Models</a:t>
            </a:r>
            <a:r>
              <a:rPr lang="zh-TW" altLang="en-US" dirty="0" smtClean="0"/>
              <a:t>，代表病毒和正常程式，用兩個模型計算出某程式對應的機率，就可判斷出該程式是不是病毒</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統計語言模型</a:t>
            </a:r>
            <a:endParaRPr lang="zh-TW" altLang="en-US" b="1" dirty="0"/>
          </a:p>
        </p:txBody>
      </p:sp>
      <p:sp>
        <p:nvSpPr>
          <p:cNvPr id="3" name="內容版面配置區 2"/>
          <p:cNvSpPr>
            <a:spLocks noGrp="1"/>
          </p:cNvSpPr>
          <p:nvPr>
            <p:ph idx="1"/>
          </p:nvPr>
        </p:nvSpPr>
        <p:spPr/>
        <p:txBody>
          <a:bodyPr>
            <a:normAutofit/>
          </a:bodyPr>
          <a:lstStyle/>
          <a:p>
            <a:r>
              <a:rPr lang="zh-TW" altLang="en-US" dirty="0" smtClean="0"/>
              <a:t>語言就是詞的序列</a:t>
            </a:r>
            <a:endParaRPr lang="en-US" altLang="zh-TW" dirty="0" smtClean="0"/>
          </a:p>
          <a:p>
            <a:r>
              <a:rPr lang="zh-TW" altLang="en-US" dirty="0" smtClean="0"/>
              <a:t>序列中，每個詞的出現有一定的機率</a:t>
            </a:r>
            <a:endParaRPr lang="en-US" altLang="zh-TW" dirty="0" smtClean="0"/>
          </a:p>
          <a:p>
            <a:r>
              <a:rPr lang="zh-TW" altLang="en-US" dirty="0" smtClean="0"/>
              <a:t>這些詞機率的組合有非常多種可能性</a:t>
            </a:r>
            <a:endParaRPr lang="en-US" altLang="zh-TW" dirty="0" smtClean="0"/>
          </a:p>
          <a:p>
            <a:r>
              <a:rPr lang="zh-TW" altLang="en-US" dirty="0" smtClean="0"/>
              <a:t>想辦法來衡量這個機率組合是否符合人類說的話</a:t>
            </a:r>
            <a:endParaRPr lang="en-US" altLang="zh-TW" dirty="0" smtClean="0"/>
          </a:p>
          <a:p>
            <a:r>
              <a:rPr lang="zh-TW" altLang="en-US" dirty="0" smtClean="0"/>
              <a:t>序列機率越高，越像人說的話</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消除歧義的重要性</a:t>
            </a:r>
            <a:endParaRPr lang="zh-TW" altLang="en-US" b="1" dirty="0"/>
          </a:p>
        </p:txBody>
      </p:sp>
      <p:sp>
        <p:nvSpPr>
          <p:cNvPr id="3" name="內容版面配置區 2"/>
          <p:cNvSpPr>
            <a:spLocks noGrp="1"/>
          </p:cNvSpPr>
          <p:nvPr>
            <p:ph idx="1"/>
          </p:nvPr>
        </p:nvSpPr>
        <p:spPr/>
        <p:txBody>
          <a:bodyPr/>
          <a:lstStyle/>
          <a:p>
            <a:r>
              <a:rPr lang="zh-TW" altLang="en-US" dirty="0"/>
              <a:t>詞法分析、句法分析、語義分析等過程中存在的歧義</a:t>
            </a:r>
            <a:r>
              <a:rPr lang="zh-TW" altLang="en-US" dirty="0" smtClean="0"/>
              <a:t>問題</a:t>
            </a:r>
            <a:endParaRPr lang="en-US" altLang="zh-TW" dirty="0" smtClean="0"/>
          </a:p>
          <a:p>
            <a:r>
              <a:rPr lang="zh-TW" altLang="en-US" dirty="0"/>
              <a:t>需要大量的知識，包括語言學知識（如詞法、句法、語義、上下文等）和世界知識</a:t>
            </a:r>
            <a:r>
              <a:rPr lang="zh-TW" altLang="en-US" dirty="0" smtClean="0"/>
              <a:t>字面無法知道意思</a:t>
            </a:r>
            <a:r>
              <a:rPr lang="zh-TW" altLang="en-US" dirty="0"/>
              <a:t>相同（語義鴻溝</a:t>
            </a:r>
            <a:r>
              <a:rPr lang="zh-TW" altLang="en-US" dirty="0" smtClean="0"/>
              <a:t>現象</a:t>
            </a:r>
            <a:r>
              <a:rPr lang="en-US" altLang="zh-TW" dirty="0" smtClean="0"/>
              <a:t>)</a:t>
            </a:r>
          </a:p>
          <a:p>
            <a:endParaRPr lang="en-US" altLang="zh-TW" dirty="0" smtClean="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統計語言模型</a:t>
            </a:r>
            <a:endParaRPr lang="zh-TW" altLang="en-US" b="1" dirty="0"/>
          </a:p>
        </p:txBody>
      </p:sp>
      <p:pic>
        <p:nvPicPr>
          <p:cNvPr id="8194" name="Picture 2"/>
          <p:cNvPicPr>
            <a:picLocks noChangeAspect="1" noChangeArrowheads="1"/>
          </p:cNvPicPr>
          <p:nvPr/>
        </p:nvPicPr>
        <p:blipFill>
          <a:blip r:embed="rId2" cstate="print"/>
          <a:srcRect/>
          <a:stretch>
            <a:fillRect/>
          </a:stretch>
        </p:blipFill>
        <p:spPr bwMode="auto">
          <a:xfrm>
            <a:off x="2339752" y="1772816"/>
            <a:ext cx="4299838" cy="936104"/>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2483768" y="2564904"/>
            <a:ext cx="3661538" cy="655613"/>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251519" y="3875766"/>
            <a:ext cx="8892481" cy="2361545"/>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訓練統計語言模型</a:t>
            </a:r>
            <a:endParaRPr lang="zh-TW" altLang="en-US" b="1" dirty="0"/>
          </a:p>
        </p:txBody>
      </p:sp>
      <p:sp>
        <p:nvSpPr>
          <p:cNvPr id="3" name="內容版面配置區 2"/>
          <p:cNvSpPr>
            <a:spLocks noGrp="1"/>
          </p:cNvSpPr>
          <p:nvPr>
            <p:ph idx="1"/>
          </p:nvPr>
        </p:nvSpPr>
        <p:spPr/>
        <p:txBody>
          <a:bodyPr>
            <a:normAutofit fontScale="92500" lnSpcReduction="20000"/>
          </a:bodyPr>
          <a:lstStyle/>
          <a:p>
            <a:r>
              <a:rPr lang="zh-TW" altLang="en-US" dirty="0" smtClean="0"/>
              <a:t>透過統計訓練資料裡各個單詞（在各個</a:t>
            </a:r>
            <a:r>
              <a:rPr lang="en-US" altLang="zh-TW" dirty="0" smtClean="0"/>
              <a:t>context </a:t>
            </a:r>
            <a:r>
              <a:rPr lang="zh-TW" altLang="en-US" dirty="0" smtClean="0"/>
              <a:t>之下）出現的頻率來逼近其機率</a:t>
            </a:r>
            <a:endParaRPr lang="en-US" altLang="zh-TW" dirty="0" smtClean="0"/>
          </a:p>
          <a:p>
            <a:r>
              <a:rPr lang="zh-TW" altLang="en-US" dirty="0" smtClean="0"/>
              <a:t>參數空間過大：一個</a:t>
            </a:r>
            <a:r>
              <a:rPr lang="en-US" altLang="zh-TW" dirty="0" smtClean="0"/>
              <a:t>6</a:t>
            </a:r>
            <a:r>
              <a:rPr lang="zh-TW" altLang="en-US" dirty="0" smtClean="0"/>
              <a:t>個單字的句子，在一個</a:t>
            </a:r>
            <a:r>
              <a:rPr lang="en-US" altLang="zh-TW" dirty="0" smtClean="0"/>
              <a:t>10</a:t>
            </a:r>
            <a:r>
              <a:rPr lang="zh-TW" altLang="en-US" dirty="0" smtClean="0"/>
              <a:t>萬字的語言中，他的可能性有</a:t>
            </a:r>
            <a:r>
              <a:rPr lang="en-US" altLang="zh-TW" dirty="0" smtClean="0"/>
              <a:t>100000</a:t>
            </a:r>
            <a:r>
              <a:rPr lang="en-US" altLang="zh-TW" baseline="30000" dirty="0" smtClean="0"/>
              <a:t>6</a:t>
            </a:r>
          </a:p>
          <a:p>
            <a:r>
              <a:rPr lang="zh-TW" altLang="en-US" dirty="0" smtClean="0"/>
              <a:t>數據稀疏嚴重：對於非常多詞對的組合，在語料庫中都沒有出現，依據最大似然估計得到的概率將會是</a:t>
            </a:r>
            <a:r>
              <a:rPr lang="en-US" altLang="zh-TW" dirty="0" smtClean="0"/>
              <a:t>0</a:t>
            </a:r>
            <a:r>
              <a:rPr lang="zh-TW" altLang="en-US" dirty="0" smtClean="0"/>
              <a:t>。</a:t>
            </a:r>
            <a:endParaRPr lang="en-US" altLang="zh-TW" baseline="30000" dirty="0" smtClean="0"/>
          </a:p>
          <a:p>
            <a:r>
              <a:rPr lang="zh-TW" altLang="en-US" dirty="0" smtClean="0"/>
              <a:t>大膽假設，所有詞在序列中每一個地方出現的機率都一樣，雖然不切實際，但可訓練了</a:t>
            </a:r>
            <a:endParaRPr lang="en-US" altLang="zh-TW" dirty="0" smtClean="0"/>
          </a:p>
          <a:p>
            <a:r>
              <a:rPr lang="zh-TW" altLang="en-US" dirty="0" smtClean="0">
                <a:solidFill>
                  <a:srgbClr val="FF0000"/>
                </a:solidFill>
              </a:rPr>
              <a:t>稱之為</a:t>
            </a:r>
            <a:r>
              <a:rPr lang="en-US" altLang="zh-TW" dirty="0" smtClean="0">
                <a:solidFill>
                  <a:srgbClr val="FF0000"/>
                </a:solidFill>
              </a:rPr>
              <a:t>Naïve </a:t>
            </a:r>
            <a:r>
              <a:rPr lang="en-US" altLang="zh-TW" dirty="0" err="1" smtClean="0">
                <a:solidFill>
                  <a:srgbClr val="FF0000"/>
                </a:solidFill>
              </a:rPr>
              <a:t>Bayes</a:t>
            </a:r>
            <a:r>
              <a:rPr lang="en-US" altLang="zh-TW" dirty="0" smtClean="0">
                <a:solidFill>
                  <a:srgbClr val="FF0000"/>
                </a:solidFill>
              </a:rPr>
              <a:t>(</a:t>
            </a:r>
            <a:r>
              <a:rPr lang="zh-TW" altLang="en-US" dirty="0" smtClean="0">
                <a:solidFill>
                  <a:srgbClr val="FF0000"/>
                </a:solidFill>
              </a:rPr>
              <a:t>單純貝氏</a:t>
            </a:r>
            <a:r>
              <a:rPr lang="en-US" altLang="zh-TW" dirty="0" smtClean="0">
                <a:solidFill>
                  <a:srgbClr val="FF0000"/>
                </a:solidFill>
              </a:rPr>
              <a:t>)</a:t>
            </a:r>
            <a:endParaRPr lang="zh-TW" altLang="en-US" dirty="0" smtClean="0">
              <a:solidFill>
                <a:srgbClr val="FF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統計語言模型表示法</a:t>
            </a:r>
            <a:endParaRPr lang="zh-TW" altLang="en-US" b="1" dirty="0"/>
          </a:p>
        </p:txBody>
      </p:sp>
      <p:pic>
        <p:nvPicPr>
          <p:cNvPr id="10242" name="Picture 2"/>
          <p:cNvPicPr>
            <a:picLocks noChangeAspect="1" noChangeArrowheads="1"/>
          </p:cNvPicPr>
          <p:nvPr/>
        </p:nvPicPr>
        <p:blipFill>
          <a:blip r:embed="rId2" cstate="print"/>
          <a:srcRect/>
          <a:stretch>
            <a:fillRect/>
          </a:stretch>
        </p:blipFill>
        <p:spPr bwMode="auto">
          <a:xfrm>
            <a:off x="1835696" y="1772816"/>
            <a:ext cx="4631488" cy="1296144"/>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330645" y="3789040"/>
            <a:ext cx="8813355" cy="1224136"/>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單純貝氏</a:t>
            </a:r>
            <a:endParaRPr lang="zh-TW" altLang="en-US" b="1" dirty="0"/>
          </a:p>
        </p:txBody>
      </p:sp>
      <p:pic>
        <p:nvPicPr>
          <p:cNvPr id="9218" name="Picture 2"/>
          <p:cNvPicPr>
            <a:picLocks noChangeAspect="1" noChangeArrowheads="1"/>
          </p:cNvPicPr>
          <p:nvPr/>
        </p:nvPicPr>
        <p:blipFill>
          <a:blip r:embed="rId2" cstate="print"/>
          <a:srcRect/>
          <a:stretch>
            <a:fillRect/>
          </a:stretch>
        </p:blipFill>
        <p:spPr bwMode="auto">
          <a:xfrm>
            <a:off x="611560" y="2348880"/>
            <a:ext cx="8267381" cy="2736304"/>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單純貝氏的問題</a:t>
            </a:r>
            <a:endParaRPr lang="zh-TW" altLang="en-US" b="1" dirty="0"/>
          </a:p>
        </p:txBody>
      </p:sp>
      <p:sp>
        <p:nvSpPr>
          <p:cNvPr id="4" name="矩形 3"/>
          <p:cNvSpPr/>
          <p:nvPr/>
        </p:nvSpPr>
        <p:spPr>
          <a:xfrm>
            <a:off x="1115616" y="1916832"/>
            <a:ext cx="6984776" cy="3539430"/>
          </a:xfrm>
          <a:prstGeom prst="rect">
            <a:avLst/>
          </a:prstGeom>
        </p:spPr>
        <p:txBody>
          <a:bodyPr wrap="square">
            <a:spAutoFit/>
          </a:bodyPr>
          <a:lstStyle/>
          <a:p>
            <a:pPr marL="271463" indent="-271463">
              <a:buFont typeface="Arial" pitchFamily="34" charset="0"/>
              <a:buChar char="•"/>
            </a:pPr>
            <a:r>
              <a:rPr lang="zh-TW" altLang="en-US" sz="3200" dirty="0" smtClean="0"/>
              <a:t>又稱之為</a:t>
            </a:r>
            <a:r>
              <a:rPr lang="en-US" altLang="zh-TW" sz="3200" dirty="0" smtClean="0"/>
              <a:t>unigram, 1-gram</a:t>
            </a:r>
            <a:r>
              <a:rPr lang="zh-TW" altLang="en-US" sz="3200" dirty="0" smtClean="0"/>
              <a:t>模型</a:t>
            </a:r>
            <a:endParaRPr lang="en-US" altLang="zh-TW" sz="3200" dirty="0" smtClean="0"/>
          </a:p>
          <a:p>
            <a:pPr marL="271463" indent="-271463">
              <a:buFont typeface="Arial" pitchFamily="34" charset="0"/>
              <a:buChar char="•"/>
            </a:pPr>
            <a:r>
              <a:rPr lang="zh-TW" altLang="en-US" sz="3200" dirty="0" smtClean="0"/>
              <a:t>與上下文無關</a:t>
            </a:r>
            <a:endParaRPr lang="en-US" altLang="zh-TW" sz="3200" dirty="0" smtClean="0"/>
          </a:p>
          <a:p>
            <a:pPr marL="271463" indent="-271463">
              <a:buFont typeface="Arial" pitchFamily="34" charset="0"/>
              <a:buChar char="•"/>
            </a:pPr>
            <a:r>
              <a:rPr lang="zh-TW" altLang="en-US" sz="3200" dirty="0" smtClean="0"/>
              <a:t>每個詞的出現都是獨立的機率</a:t>
            </a:r>
            <a:endParaRPr lang="en-US" altLang="zh-TW" sz="3200" dirty="0" smtClean="0"/>
          </a:p>
          <a:p>
            <a:pPr marL="271463" indent="-271463">
              <a:buFont typeface="Arial" pitchFamily="34" charset="0"/>
              <a:buChar char="•"/>
            </a:pPr>
            <a:r>
              <a:rPr lang="zh-TW" altLang="en-US" sz="3200" dirty="0" smtClean="0"/>
              <a:t>模型太簡單，造成了較大的</a:t>
            </a:r>
            <a:r>
              <a:rPr lang="en-US" altLang="zh-TW" sz="3200" dirty="0" smtClean="0"/>
              <a:t>bias </a:t>
            </a:r>
          </a:p>
          <a:p>
            <a:pPr marL="271463" indent="-271463">
              <a:buFont typeface="Arial" pitchFamily="34" charset="0"/>
              <a:buChar char="•"/>
            </a:pPr>
            <a:r>
              <a:rPr lang="zh-TW" altLang="en-US" sz="3200" dirty="0" smtClean="0"/>
              <a:t>還是無法引入前後文的關係</a:t>
            </a:r>
            <a:endParaRPr lang="en-US" altLang="zh-TW" sz="3200" dirty="0" smtClean="0"/>
          </a:p>
          <a:p>
            <a:pPr marL="271463" indent="-271463">
              <a:buFont typeface="Arial" pitchFamily="34" charset="0"/>
              <a:buChar char="•"/>
            </a:pPr>
            <a:r>
              <a:rPr lang="zh-TW" altLang="en-US" sz="3200" dirty="0" smtClean="0"/>
              <a:t>對於以詞為主的中文，會變成以「字」為主，無法處理自然語言</a:t>
            </a:r>
            <a:endParaRPr lang="zh-TW" altLang="en-US" sz="32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馬可夫假設</a:t>
            </a:r>
            <a:endParaRPr lang="zh-TW" altLang="en-US" b="1" dirty="0"/>
          </a:p>
        </p:txBody>
      </p:sp>
      <p:sp>
        <p:nvSpPr>
          <p:cNvPr id="4" name="矩形 3"/>
          <p:cNvSpPr/>
          <p:nvPr/>
        </p:nvSpPr>
        <p:spPr>
          <a:xfrm>
            <a:off x="1115616" y="1916832"/>
            <a:ext cx="6984776" cy="3046988"/>
          </a:xfrm>
          <a:prstGeom prst="rect">
            <a:avLst/>
          </a:prstGeom>
        </p:spPr>
        <p:txBody>
          <a:bodyPr wrap="square">
            <a:spAutoFit/>
          </a:bodyPr>
          <a:lstStyle/>
          <a:p>
            <a:pPr marL="271463" indent="-271463">
              <a:buFont typeface="Arial" pitchFamily="34" charset="0"/>
              <a:buChar char="•"/>
            </a:pPr>
            <a:r>
              <a:rPr lang="zh-TW" altLang="en-US" sz="3200" dirty="0" smtClean="0"/>
              <a:t>世界博覽會將在上海</a:t>
            </a:r>
            <a:r>
              <a:rPr lang="en-US" altLang="zh-TW" sz="3200" dirty="0" smtClean="0"/>
              <a:t>______</a:t>
            </a:r>
          </a:p>
          <a:p>
            <a:pPr marL="271463" indent="-271463">
              <a:buFont typeface="Arial" pitchFamily="34" charset="0"/>
              <a:buChar char="•"/>
            </a:pPr>
            <a:r>
              <a:rPr lang="zh-TW" altLang="en-US" sz="3200" dirty="0" smtClean="0"/>
              <a:t>一般人會想到「舉行」</a:t>
            </a:r>
            <a:endParaRPr lang="en-US" altLang="zh-TW" sz="3200" dirty="0" smtClean="0"/>
          </a:p>
          <a:p>
            <a:pPr marL="271463" indent="-271463">
              <a:buFont typeface="Arial" pitchFamily="34" charset="0"/>
              <a:buChar char="•"/>
            </a:pPr>
            <a:r>
              <a:rPr lang="zh-TW" altLang="en-US" sz="3200" dirty="0" smtClean="0"/>
              <a:t>假設第 </a:t>
            </a:r>
            <a:r>
              <a:rPr lang="en-US" altLang="zh-TW" sz="3200" dirty="0" err="1" smtClean="0"/>
              <a:t>i</a:t>
            </a:r>
            <a:r>
              <a:rPr lang="en-US" altLang="zh-TW" sz="3200" dirty="0" smtClean="0"/>
              <a:t> </a:t>
            </a:r>
            <a:r>
              <a:rPr lang="zh-TW" altLang="en-US" sz="3200" dirty="0" smtClean="0"/>
              <a:t>個字會跟第 </a:t>
            </a:r>
            <a:r>
              <a:rPr lang="en-US" altLang="zh-TW" sz="3200" dirty="0" smtClean="0"/>
              <a:t>1 </a:t>
            </a:r>
            <a:r>
              <a:rPr lang="zh-TW" altLang="en-US" sz="3200" dirty="0" smtClean="0"/>
              <a:t>個字到 </a:t>
            </a:r>
            <a:r>
              <a:rPr lang="en-US" altLang="zh-TW" sz="3200" dirty="0" smtClean="0"/>
              <a:t>i-1 </a:t>
            </a:r>
            <a:r>
              <a:rPr lang="zh-TW" altLang="en-US" sz="3200" dirty="0" smtClean="0"/>
              <a:t>個字有關</a:t>
            </a:r>
            <a:endParaRPr lang="en-US" altLang="zh-TW" sz="3200" dirty="0" smtClean="0"/>
          </a:p>
          <a:p>
            <a:pPr marL="271463" indent="-271463">
              <a:buFont typeface="Arial" pitchFamily="34" charset="0"/>
              <a:buChar char="•"/>
            </a:pPr>
            <a:r>
              <a:rPr lang="zh-TW" altLang="en-US" sz="3200" dirty="0" smtClean="0"/>
              <a:t>機率計算量將會變得非常大</a:t>
            </a:r>
            <a:endParaRPr lang="en-US" altLang="zh-TW" sz="3200" dirty="0" smtClean="0"/>
          </a:p>
          <a:p>
            <a:pPr marL="271463" indent="-271463">
              <a:buFont typeface="Arial" pitchFamily="34" charset="0"/>
              <a:buChar char="•"/>
            </a:pPr>
            <a:r>
              <a:rPr lang="zh-TW" altLang="en-US" sz="3200" b="1" dirty="0" smtClean="0"/>
              <a:t>當前的字僅與</a:t>
            </a:r>
            <a:r>
              <a:rPr lang="zh-TW" altLang="en-US" sz="3200" b="1" dirty="0" smtClean="0">
                <a:solidFill>
                  <a:srgbClr val="FF0000"/>
                </a:solidFill>
              </a:rPr>
              <a:t>前幾個</a:t>
            </a:r>
            <a:r>
              <a:rPr lang="zh-TW" altLang="en-US" sz="3200" b="1" dirty="0" smtClean="0"/>
              <a:t>有限的字相關</a:t>
            </a:r>
            <a:endParaRPr lang="zh-TW" altLang="en-US" sz="32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N-gram</a:t>
            </a:r>
            <a:r>
              <a:rPr lang="zh-TW" altLang="en-US" b="1" dirty="0" smtClean="0"/>
              <a:t>模型</a:t>
            </a:r>
            <a:endParaRPr lang="zh-TW" altLang="en-US" b="1" dirty="0"/>
          </a:p>
        </p:txBody>
      </p:sp>
      <p:sp>
        <p:nvSpPr>
          <p:cNvPr id="4" name="矩形 3"/>
          <p:cNvSpPr/>
          <p:nvPr/>
        </p:nvSpPr>
        <p:spPr>
          <a:xfrm>
            <a:off x="1187624" y="2636912"/>
            <a:ext cx="6984776" cy="584775"/>
          </a:xfrm>
          <a:prstGeom prst="rect">
            <a:avLst/>
          </a:prstGeom>
        </p:spPr>
        <p:txBody>
          <a:bodyPr wrap="square">
            <a:spAutoFit/>
          </a:bodyPr>
          <a:lstStyle/>
          <a:p>
            <a:pPr marL="271463" indent="-271463">
              <a:buFont typeface="Arial" pitchFamily="34" charset="0"/>
              <a:buChar char="•"/>
            </a:pPr>
            <a:r>
              <a:rPr lang="en-US" altLang="zh-TW" sz="3200" dirty="0" smtClean="0"/>
              <a:t>1gram</a:t>
            </a:r>
            <a:r>
              <a:rPr lang="zh-TW" altLang="en-US" sz="3200" dirty="0" smtClean="0"/>
              <a:t>或</a:t>
            </a:r>
            <a:r>
              <a:rPr lang="en-US" altLang="zh-TW" sz="3200" dirty="0" smtClean="0"/>
              <a:t>unigram</a:t>
            </a:r>
            <a:r>
              <a:rPr lang="zh-TW" altLang="en-US" sz="3200" dirty="0" smtClean="0"/>
              <a:t>：和前面的詞無關</a:t>
            </a:r>
            <a:endParaRPr lang="en-US" altLang="zh-TW" sz="3200" dirty="0" smtClean="0"/>
          </a:p>
        </p:txBody>
      </p:sp>
      <p:pic>
        <p:nvPicPr>
          <p:cNvPr id="11266" name="Picture 2"/>
          <p:cNvPicPr>
            <a:picLocks noChangeAspect="1" noChangeArrowheads="1"/>
          </p:cNvPicPr>
          <p:nvPr/>
        </p:nvPicPr>
        <p:blipFill>
          <a:blip r:embed="rId2" cstate="print"/>
          <a:srcRect/>
          <a:stretch>
            <a:fillRect/>
          </a:stretch>
        </p:blipFill>
        <p:spPr bwMode="auto">
          <a:xfrm>
            <a:off x="1403648" y="1628800"/>
            <a:ext cx="6869984" cy="648072"/>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1331640" y="3212976"/>
            <a:ext cx="5954713" cy="695325"/>
          </a:xfrm>
          <a:prstGeom prst="rect">
            <a:avLst/>
          </a:prstGeom>
          <a:noFill/>
          <a:ln w="9525">
            <a:noFill/>
            <a:miter lim="800000"/>
            <a:headEnd/>
            <a:tailEnd/>
          </a:ln>
        </p:spPr>
      </p:pic>
      <p:sp>
        <p:nvSpPr>
          <p:cNvPr id="6" name="矩形 5"/>
          <p:cNvSpPr/>
          <p:nvPr/>
        </p:nvSpPr>
        <p:spPr>
          <a:xfrm>
            <a:off x="1403648" y="4005064"/>
            <a:ext cx="6048672" cy="584775"/>
          </a:xfrm>
          <a:prstGeom prst="rect">
            <a:avLst/>
          </a:prstGeom>
        </p:spPr>
        <p:txBody>
          <a:bodyPr wrap="square">
            <a:spAutoFit/>
          </a:bodyPr>
          <a:lstStyle/>
          <a:p>
            <a:pPr marL="271463" indent="-271463">
              <a:buFont typeface="Arial" pitchFamily="34" charset="0"/>
              <a:buChar char="•"/>
            </a:pPr>
            <a:r>
              <a:rPr lang="en-US" altLang="zh-TW" sz="3200" dirty="0" smtClean="0"/>
              <a:t>Bigram</a:t>
            </a:r>
            <a:r>
              <a:rPr lang="zh-TW" altLang="en-US" sz="3200" dirty="0" smtClean="0"/>
              <a:t>：和前面一個詞有關</a:t>
            </a:r>
            <a:endParaRPr lang="zh-TW" altLang="en-US" sz="3200" dirty="0"/>
          </a:p>
        </p:txBody>
      </p:sp>
      <p:pic>
        <p:nvPicPr>
          <p:cNvPr id="11268" name="Picture 4"/>
          <p:cNvPicPr>
            <a:picLocks noChangeAspect="1" noChangeArrowheads="1"/>
          </p:cNvPicPr>
          <p:nvPr/>
        </p:nvPicPr>
        <p:blipFill>
          <a:blip r:embed="rId4" cstate="print"/>
          <a:srcRect/>
          <a:stretch>
            <a:fillRect/>
          </a:stretch>
        </p:blipFill>
        <p:spPr bwMode="auto">
          <a:xfrm>
            <a:off x="1115616" y="4797152"/>
            <a:ext cx="7340908" cy="1224136"/>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N-gram</a:t>
            </a:r>
            <a:r>
              <a:rPr lang="zh-TW" altLang="en-US" b="1" dirty="0" smtClean="0"/>
              <a:t>模型</a:t>
            </a:r>
            <a:endParaRPr lang="zh-TW" altLang="en-US" b="1" dirty="0"/>
          </a:p>
        </p:txBody>
      </p:sp>
      <p:sp>
        <p:nvSpPr>
          <p:cNvPr id="4" name="矩形 3"/>
          <p:cNvSpPr/>
          <p:nvPr/>
        </p:nvSpPr>
        <p:spPr>
          <a:xfrm>
            <a:off x="1187624" y="2636912"/>
            <a:ext cx="6984776" cy="584775"/>
          </a:xfrm>
          <a:prstGeom prst="rect">
            <a:avLst/>
          </a:prstGeom>
        </p:spPr>
        <p:txBody>
          <a:bodyPr wrap="square">
            <a:spAutoFit/>
          </a:bodyPr>
          <a:lstStyle/>
          <a:p>
            <a:pPr marL="271463" indent="-271463">
              <a:buFont typeface="Arial" pitchFamily="34" charset="0"/>
              <a:buChar char="•"/>
            </a:pPr>
            <a:r>
              <a:rPr lang="en-US" altLang="zh-TW" sz="3200" dirty="0" smtClean="0"/>
              <a:t>3gram</a:t>
            </a:r>
            <a:r>
              <a:rPr lang="zh-TW" altLang="en-US" sz="3200" dirty="0" smtClean="0"/>
              <a:t>或</a:t>
            </a:r>
            <a:r>
              <a:rPr lang="en-US" altLang="zh-TW" sz="3200" dirty="0" smtClean="0"/>
              <a:t>trigram</a:t>
            </a:r>
            <a:r>
              <a:rPr lang="zh-TW" altLang="en-US" sz="3200" dirty="0" smtClean="0"/>
              <a:t>：和前面二個詞有關</a:t>
            </a:r>
            <a:endParaRPr lang="en-US" altLang="zh-TW" sz="3200" dirty="0" smtClean="0"/>
          </a:p>
        </p:txBody>
      </p:sp>
      <p:pic>
        <p:nvPicPr>
          <p:cNvPr id="11266" name="Picture 2"/>
          <p:cNvPicPr>
            <a:picLocks noChangeAspect="1" noChangeArrowheads="1"/>
          </p:cNvPicPr>
          <p:nvPr/>
        </p:nvPicPr>
        <p:blipFill>
          <a:blip r:embed="rId2" cstate="print"/>
          <a:srcRect/>
          <a:stretch>
            <a:fillRect/>
          </a:stretch>
        </p:blipFill>
        <p:spPr bwMode="auto">
          <a:xfrm>
            <a:off x="1403648" y="1772816"/>
            <a:ext cx="6869984" cy="648072"/>
          </a:xfrm>
          <a:prstGeom prst="rect">
            <a:avLst/>
          </a:prstGeom>
          <a:noFill/>
          <a:ln w="9525">
            <a:noFill/>
            <a:miter lim="800000"/>
            <a:headEnd/>
            <a:tailEnd/>
          </a:ln>
        </p:spPr>
      </p:pic>
      <p:pic>
        <p:nvPicPr>
          <p:cNvPr id="12290" name="Picture 2"/>
          <p:cNvPicPr>
            <a:picLocks noChangeAspect="1" noChangeArrowheads="1"/>
          </p:cNvPicPr>
          <p:nvPr/>
        </p:nvPicPr>
        <p:blipFill>
          <a:blip r:embed="rId3" cstate="print"/>
          <a:srcRect/>
          <a:stretch>
            <a:fillRect/>
          </a:stretch>
        </p:blipFill>
        <p:spPr bwMode="auto">
          <a:xfrm>
            <a:off x="1403648" y="3501008"/>
            <a:ext cx="6232525" cy="1060450"/>
          </a:xfrm>
          <a:prstGeom prst="rect">
            <a:avLst/>
          </a:prstGeom>
          <a:noFill/>
          <a:ln w="9525">
            <a:noFill/>
            <a:miter lim="800000"/>
            <a:headEnd/>
            <a:tailEnd/>
          </a:ln>
        </p:spPr>
      </p:pic>
      <p:pic>
        <p:nvPicPr>
          <p:cNvPr id="12291" name="Picture 3"/>
          <p:cNvPicPr>
            <a:picLocks noChangeAspect="1" noChangeArrowheads="1"/>
          </p:cNvPicPr>
          <p:nvPr/>
        </p:nvPicPr>
        <p:blipFill>
          <a:blip r:embed="rId4" cstate="print"/>
          <a:srcRect/>
          <a:stretch>
            <a:fillRect/>
          </a:stretch>
        </p:blipFill>
        <p:spPr bwMode="auto">
          <a:xfrm>
            <a:off x="1403648" y="4653136"/>
            <a:ext cx="6657975" cy="563563"/>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N-gram</a:t>
            </a:r>
            <a:r>
              <a:rPr lang="zh-TW" altLang="en-US" b="1" dirty="0" smtClean="0"/>
              <a:t>模型</a:t>
            </a:r>
            <a:endParaRPr lang="zh-TW" altLang="en-US" b="1" dirty="0"/>
          </a:p>
        </p:txBody>
      </p:sp>
      <p:sp>
        <p:nvSpPr>
          <p:cNvPr id="4" name="矩形 3"/>
          <p:cNvSpPr/>
          <p:nvPr/>
        </p:nvSpPr>
        <p:spPr>
          <a:xfrm>
            <a:off x="1187624" y="1988840"/>
            <a:ext cx="6984776" cy="2554545"/>
          </a:xfrm>
          <a:prstGeom prst="rect">
            <a:avLst/>
          </a:prstGeom>
        </p:spPr>
        <p:txBody>
          <a:bodyPr wrap="square">
            <a:spAutoFit/>
          </a:bodyPr>
          <a:lstStyle/>
          <a:p>
            <a:pPr marL="271463" indent="-271463">
              <a:buFont typeface="Arial" pitchFamily="34" charset="0"/>
              <a:buChar char="•"/>
            </a:pPr>
            <a:r>
              <a:rPr lang="zh-TW" altLang="en-US" sz="3200" b="1" dirty="0" smtClean="0"/>
              <a:t>在實踐中用的最多的就是</a:t>
            </a:r>
            <a:r>
              <a:rPr lang="en-US" altLang="zh-TW" sz="3200" b="1" dirty="0" smtClean="0"/>
              <a:t>bigram</a:t>
            </a:r>
            <a:r>
              <a:rPr lang="zh-TW" altLang="en-US" sz="3200" b="1" dirty="0" smtClean="0"/>
              <a:t>和</a:t>
            </a:r>
            <a:r>
              <a:rPr lang="en-US" altLang="zh-TW" sz="3200" b="1" dirty="0" smtClean="0"/>
              <a:t>trigram</a:t>
            </a:r>
            <a:r>
              <a:rPr lang="zh-TW" altLang="en-US" sz="3200" b="1" dirty="0" smtClean="0"/>
              <a:t>了，高於四元的用的非常少，由於訓練它須要更龐大的語料，並且數據稀疏嚴重，時間複雜度高，精度卻提高的不多。</a:t>
            </a:r>
            <a:endParaRPr lang="en-US" altLang="zh-TW" sz="3200" dirty="0" smtClean="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1-gram</a:t>
            </a:r>
            <a:r>
              <a:rPr lang="zh-TW" altLang="en-US" b="1" dirty="0" smtClean="0"/>
              <a:t>範例</a:t>
            </a:r>
            <a:endParaRPr lang="zh-TW" altLang="en-US" b="1" dirty="0"/>
          </a:p>
        </p:txBody>
      </p:sp>
      <p:sp>
        <p:nvSpPr>
          <p:cNvPr id="4" name="矩形 3"/>
          <p:cNvSpPr/>
          <p:nvPr/>
        </p:nvSpPr>
        <p:spPr>
          <a:xfrm>
            <a:off x="755576" y="1628800"/>
            <a:ext cx="7704856" cy="5016758"/>
          </a:xfrm>
          <a:prstGeom prst="rect">
            <a:avLst/>
          </a:prstGeom>
        </p:spPr>
        <p:txBody>
          <a:bodyPr wrap="square">
            <a:spAutoFit/>
          </a:bodyPr>
          <a:lstStyle/>
          <a:p>
            <a:pPr marL="271463" indent="-271463">
              <a:buFont typeface="Arial" pitchFamily="34" charset="0"/>
              <a:buChar char="•"/>
            </a:pPr>
            <a:r>
              <a:rPr lang="en-US" altLang="zh-TW" sz="3200" dirty="0" smtClean="0"/>
              <a:t>I want to eat pizza</a:t>
            </a:r>
          </a:p>
          <a:p>
            <a:pPr marL="271463" indent="-271463">
              <a:buFont typeface="Arial" pitchFamily="34" charset="0"/>
              <a:buChar char="•"/>
            </a:pPr>
            <a:r>
              <a:rPr lang="en-US" altLang="zh-TW" sz="3200" dirty="0" smtClean="0"/>
              <a:t>I want to drink pizza</a:t>
            </a:r>
          </a:p>
          <a:p>
            <a:pPr marL="271463" indent="-271463">
              <a:buFont typeface="Arial" pitchFamily="34" charset="0"/>
              <a:buChar char="•"/>
            </a:pPr>
            <a:r>
              <a:rPr lang="en-US" altLang="zh-TW" sz="3200" dirty="0" smtClean="0"/>
              <a:t>P(I) * P(want) * P(to) * P(eat) * P(pizza)</a:t>
            </a:r>
          </a:p>
          <a:p>
            <a:pPr marL="271463" indent="-271463">
              <a:buFont typeface="Arial" pitchFamily="34" charset="0"/>
              <a:buChar char="•"/>
            </a:pPr>
            <a:r>
              <a:rPr lang="en-US" altLang="zh-TW" sz="3200" dirty="0" smtClean="0"/>
              <a:t>P(I) * P(want) * P(to) * P(drink) * P(pizza)</a:t>
            </a:r>
          </a:p>
          <a:p>
            <a:pPr marL="271463" indent="-271463">
              <a:buFont typeface="Arial" pitchFamily="34" charset="0"/>
              <a:buChar char="•"/>
            </a:pPr>
            <a:endParaRPr lang="en-US" altLang="zh-TW" sz="3200" dirty="0" smtClean="0"/>
          </a:p>
          <a:p>
            <a:pPr marL="271463" indent="-271463">
              <a:buFont typeface="Arial" pitchFamily="34" charset="0"/>
              <a:buChar char="•"/>
            </a:pPr>
            <a:r>
              <a:rPr lang="zh-TW" altLang="en-US" sz="3200" dirty="0" smtClean="0"/>
              <a:t>上列兩行的機率會很接近，但第二句是錯的，因此</a:t>
            </a:r>
            <a:r>
              <a:rPr lang="en-US" altLang="zh-TW" sz="3200" dirty="0" smtClean="0"/>
              <a:t>1-gram</a:t>
            </a:r>
            <a:r>
              <a:rPr lang="zh-TW" altLang="en-US" sz="3200" dirty="0" smtClean="0"/>
              <a:t>無法表達</a:t>
            </a:r>
            <a:endParaRPr lang="en-US" altLang="zh-TW" sz="3200" dirty="0" smtClean="0"/>
          </a:p>
          <a:p>
            <a:pPr marL="271463" indent="-271463">
              <a:buFont typeface="Arial" pitchFamily="34" charset="0"/>
              <a:buChar char="•"/>
            </a:pPr>
            <a:r>
              <a:rPr lang="zh-TW" altLang="en-US" sz="3200" dirty="0" smtClean="0"/>
              <a:t>應該是</a:t>
            </a:r>
            <a:r>
              <a:rPr lang="zh-TW" altLang="en-US" sz="3200" b="1" dirty="0" smtClean="0"/>
              <a:t>計算</a:t>
            </a:r>
            <a:r>
              <a:rPr lang="en-US" altLang="zh-TW" sz="3200" b="1" dirty="0" smtClean="0"/>
              <a:t>p(</a:t>
            </a:r>
            <a:r>
              <a:rPr lang="en-US" altLang="zh-TW" sz="3200" b="1" dirty="0" err="1" smtClean="0"/>
              <a:t>pizza|eats</a:t>
            </a:r>
            <a:r>
              <a:rPr lang="en-US" altLang="zh-TW" sz="3200" b="1" dirty="0" smtClean="0"/>
              <a:t>)</a:t>
            </a:r>
            <a:r>
              <a:rPr lang="zh-TW" altLang="en-US" sz="3200" b="1" dirty="0" smtClean="0"/>
              <a:t>與</a:t>
            </a:r>
            <a:r>
              <a:rPr lang="en-US" altLang="zh-TW" sz="3200" b="1" dirty="0" smtClean="0"/>
              <a:t>p(</a:t>
            </a:r>
            <a:r>
              <a:rPr lang="en-US" altLang="zh-TW" sz="3200" b="1" dirty="0" err="1" smtClean="0"/>
              <a:t>pizza|drinks</a:t>
            </a:r>
            <a:r>
              <a:rPr lang="en-US" altLang="zh-TW" sz="3200" b="1" dirty="0" smtClean="0"/>
              <a:t>)</a:t>
            </a:r>
            <a:r>
              <a:rPr lang="zh-TW" altLang="en-US" sz="3200" b="1" dirty="0" smtClean="0"/>
              <a:t>的機率</a:t>
            </a:r>
            <a:endParaRPr lang="en-US" altLang="zh-TW" sz="3200" dirty="0" smtClean="0"/>
          </a:p>
          <a:p>
            <a:pPr marL="271463" indent="-271463">
              <a:buFont typeface="Arial" pitchFamily="34" charset="0"/>
              <a:buChar char="•"/>
            </a:pPr>
            <a:endParaRPr lang="en-US" altLang="zh-TW" sz="3200" dirty="0"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中文的困難度</a:t>
            </a:r>
            <a:endParaRPr lang="zh-TW" altLang="en-US" b="1" dirty="0"/>
          </a:p>
        </p:txBody>
      </p:sp>
      <p:sp>
        <p:nvSpPr>
          <p:cNvPr id="3" name="內容版面配置區 2"/>
          <p:cNvSpPr>
            <a:spLocks noGrp="1"/>
          </p:cNvSpPr>
          <p:nvPr>
            <p:ph idx="1"/>
          </p:nvPr>
        </p:nvSpPr>
        <p:spPr/>
        <p:txBody>
          <a:bodyPr/>
          <a:lstStyle/>
          <a:p>
            <a:r>
              <a:rPr lang="zh-TW" altLang="en-US" dirty="0"/>
              <a:t>單詞定界問題是屬於詞法層面的消</a:t>
            </a:r>
            <a:r>
              <a:rPr lang="zh-TW" altLang="en-US" dirty="0" smtClean="0"/>
              <a:t>歧</a:t>
            </a:r>
            <a:endParaRPr lang="en-US" altLang="zh-TW" dirty="0" smtClean="0"/>
          </a:p>
          <a:p>
            <a:r>
              <a:rPr lang="zh-TW" altLang="en-US" dirty="0" smtClean="0"/>
              <a:t>主賓關係：「做手術的是他朋友」，誰？</a:t>
            </a:r>
            <a:endParaRPr lang="en-US" altLang="zh-TW" dirty="0" smtClean="0"/>
          </a:p>
          <a:p>
            <a:r>
              <a:rPr lang="zh-TW" altLang="en-US" dirty="0" smtClean="0"/>
              <a:t>「小明欺負小強，我就罵他」，誰？</a:t>
            </a:r>
            <a:endParaRPr lang="en-US" altLang="zh-TW" dirty="0" smtClean="0"/>
          </a:p>
          <a:p>
            <a:r>
              <a:rPr lang="zh-TW" altLang="en-US" dirty="0" smtClean="0"/>
              <a:t>文法單位：</a:t>
            </a:r>
            <a:r>
              <a:rPr lang="en-US" altLang="zh-TW" dirty="0" smtClean="0"/>
              <a:t>”</a:t>
            </a:r>
            <a:r>
              <a:rPr lang="zh-TW" altLang="en-US" dirty="0" smtClean="0"/>
              <a:t>進口彩電</a:t>
            </a:r>
            <a:r>
              <a:rPr lang="en-US" altLang="zh-TW" dirty="0" smtClean="0"/>
              <a:t>”</a:t>
            </a:r>
          </a:p>
          <a:p>
            <a:pPr lvl="1"/>
            <a:r>
              <a:rPr lang="en-US" altLang="zh-TW" dirty="0" smtClean="0"/>
              <a:t>“</a:t>
            </a:r>
            <a:r>
              <a:rPr lang="zh-TW" altLang="en-US" dirty="0"/>
              <a:t>從國外進口了一批</a:t>
            </a:r>
            <a:r>
              <a:rPr lang="zh-TW" altLang="en-US" dirty="0" smtClean="0"/>
              <a:t>彩電</a:t>
            </a:r>
            <a:r>
              <a:rPr lang="en-US" altLang="zh-TW" dirty="0" smtClean="0"/>
              <a:t>”</a:t>
            </a:r>
          </a:p>
          <a:p>
            <a:pPr lvl="1"/>
            <a:r>
              <a:rPr lang="en-US" altLang="zh-TW" dirty="0" smtClean="0"/>
              <a:t>“</a:t>
            </a:r>
            <a:r>
              <a:rPr lang="zh-TW" altLang="en-US" dirty="0"/>
              <a:t>從國外進口的</a:t>
            </a:r>
            <a:r>
              <a:rPr lang="zh-TW" altLang="en-US" dirty="0" smtClean="0"/>
              <a:t>彩電</a:t>
            </a:r>
            <a:r>
              <a:rPr lang="en-US" altLang="zh-TW" dirty="0" smtClean="0"/>
              <a:t>”</a:t>
            </a:r>
          </a:p>
          <a:p>
            <a:pPr lvl="1">
              <a:buNone/>
            </a:pPr>
            <a:endParaRPr lang="en-US" altLang="zh-TW"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2-gram</a:t>
            </a:r>
            <a:r>
              <a:rPr lang="zh-TW" altLang="en-US" b="1" dirty="0" smtClean="0"/>
              <a:t>範例</a:t>
            </a:r>
            <a:endParaRPr lang="zh-TW" altLang="en-US" b="1" dirty="0"/>
          </a:p>
        </p:txBody>
      </p:sp>
      <p:sp>
        <p:nvSpPr>
          <p:cNvPr id="4" name="矩形 3"/>
          <p:cNvSpPr/>
          <p:nvPr/>
        </p:nvSpPr>
        <p:spPr>
          <a:xfrm>
            <a:off x="395536" y="1340768"/>
            <a:ext cx="8064896" cy="1077218"/>
          </a:xfrm>
          <a:prstGeom prst="rect">
            <a:avLst/>
          </a:prstGeom>
        </p:spPr>
        <p:txBody>
          <a:bodyPr wrap="square">
            <a:spAutoFit/>
          </a:bodyPr>
          <a:lstStyle/>
          <a:p>
            <a:pPr marL="271463" indent="-271463">
              <a:buFont typeface="Arial" pitchFamily="34" charset="0"/>
              <a:buChar char="•"/>
            </a:pPr>
            <a:r>
              <a:rPr lang="en-US" altLang="zh-TW" sz="3200" dirty="0" smtClean="0"/>
              <a:t>I want to eat Chinese food</a:t>
            </a:r>
          </a:p>
          <a:p>
            <a:pPr marL="271463" indent="-271463">
              <a:buFont typeface="Arial" pitchFamily="34" charset="0"/>
              <a:buChar char="•"/>
            </a:pPr>
            <a:r>
              <a:rPr lang="zh-TW" altLang="en-US" sz="3200" dirty="0" smtClean="0"/>
              <a:t>計算對應的二元模型的參數，即</a:t>
            </a:r>
            <a:r>
              <a:rPr lang="en-US" altLang="zh-TW" sz="3200" dirty="0" smtClean="0"/>
              <a:t>P(</a:t>
            </a:r>
            <a:r>
              <a:rPr lang="en-US" altLang="zh-TW" sz="3200" dirty="0" err="1" smtClean="0"/>
              <a:t>wi</a:t>
            </a:r>
            <a:r>
              <a:rPr lang="en-US" altLang="zh-TW" sz="3200" dirty="0" smtClean="0"/>
              <a:t> | wi-1)</a:t>
            </a:r>
          </a:p>
        </p:txBody>
      </p:sp>
      <p:pic>
        <p:nvPicPr>
          <p:cNvPr id="13315" name="Picture 3"/>
          <p:cNvPicPr>
            <a:picLocks noChangeAspect="1" noChangeArrowheads="1"/>
          </p:cNvPicPr>
          <p:nvPr/>
        </p:nvPicPr>
        <p:blipFill>
          <a:blip r:embed="rId2" cstate="print"/>
          <a:srcRect/>
          <a:stretch>
            <a:fillRect/>
          </a:stretch>
        </p:blipFill>
        <p:spPr bwMode="auto">
          <a:xfrm>
            <a:off x="467544" y="2492896"/>
            <a:ext cx="8438098" cy="3672408"/>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2-gram</a:t>
            </a:r>
            <a:r>
              <a:rPr lang="zh-TW" altLang="en-US" b="1" dirty="0" smtClean="0"/>
              <a:t>範例</a:t>
            </a:r>
            <a:endParaRPr lang="zh-TW" altLang="en-US" b="1" dirty="0"/>
          </a:p>
        </p:txBody>
      </p:sp>
      <p:pic>
        <p:nvPicPr>
          <p:cNvPr id="14338" name="Picture 2"/>
          <p:cNvPicPr>
            <a:picLocks noChangeAspect="1" noChangeArrowheads="1"/>
          </p:cNvPicPr>
          <p:nvPr/>
        </p:nvPicPr>
        <p:blipFill>
          <a:blip r:embed="rId2" cstate="print"/>
          <a:srcRect/>
          <a:stretch>
            <a:fillRect/>
          </a:stretch>
        </p:blipFill>
        <p:spPr bwMode="auto">
          <a:xfrm>
            <a:off x="611560" y="2276872"/>
            <a:ext cx="7726633" cy="1440160"/>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2-gram</a:t>
            </a:r>
            <a:r>
              <a:rPr lang="zh-TW" altLang="en-US" b="1" dirty="0" smtClean="0"/>
              <a:t>範例</a:t>
            </a:r>
            <a:endParaRPr lang="zh-TW" altLang="en-US" b="1" dirty="0"/>
          </a:p>
        </p:txBody>
      </p:sp>
      <p:pic>
        <p:nvPicPr>
          <p:cNvPr id="15362" name="Picture 2"/>
          <p:cNvPicPr>
            <a:picLocks noChangeAspect="1" noChangeArrowheads="1"/>
          </p:cNvPicPr>
          <p:nvPr/>
        </p:nvPicPr>
        <p:blipFill>
          <a:blip r:embed="rId2" cstate="print"/>
          <a:srcRect/>
          <a:stretch>
            <a:fillRect/>
          </a:stretch>
        </p:blipFill>
        <p:spPr bwMode="auto">
          <a:xfrm>
            <a:off x="467544" y="1916832"/>
            <a:ext cx="8425274" cy="3816424"/>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2-gram</a:t>
            </a:r>
            <a:r>
              <a:rPr lang="zh-TW" altLang="en-US" b="1" dirty="0" smtClean="0"/>
              <a:t>範例</a:t>
            </a:r>
            <a:endParaRPr lang="zh-TW" altLang="en-US" b="1" dirty="0"/>
          </a:p>
        </p:txBody>
      </p:sp>
      <p:pic>
        <p:nvPicPr>
          <p:cNvPr id="16386" name="Picture 2"/>
          <p:cNvPicPr>
            <a:picLocks noChangeAspect="1" noChangeArrowheads="1"/>
          </p:cNvPicPr>
          <p:nvPr/>
        </p:nvPicPr>
        <p:blipFill>
          <a:blip r:embed="rId2" cstate="print"/>
          <a:srcRect/>
          <a:stretch>
            <a:fillRect/>
          </a:stretch>
        </p:blipFill>
        <p:spPr bwMode="auto">
          <a:xfrm>
            <a:off x="323528" y="2204864"/>
            <a:ext cx="8339380" cy="2376264"/>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2-gram</a:t>
            </a:r>
            <a:r>
              <a:rPr lang="zh-TW" altLang="en-US" b="1" dirty="0" smtClean="0"/>
              <a:t>範例</a:t>
            </a:r>
            <a:endParaRPr lang="zh-TW" altLang="en-US" b="1" dirty="0"/>
          </a:p>
        </p:txBody>
      </p:sp>
      <p:sp>
        <p:nvSpPr>
          <p:cNvPr id="4" name="矩形 3"/>
          <p:cNvSpPr/>
          <p:nvPr/>
        </p:nvSpPr>
        <p:spPr>
          <a:xfrm>
            <a:off x="755576" y="1628800"/>
            <a:ext cx="7704856" cy="2554545"/>
          </a:xfrm>
          <a:prstGeom prst="rect">
            <a:avLst/>
          </a:prstGeom>
        </p:spPr>
        <p:txBody>
          <a:bodyPr wrap="square">
            <a:spAutoFit/>
          </a:bodyPr>
          <a:lstStyle/>
          <a:p>
            <a:pPr marL="271463" indent="-271463">
              <a:buFont typeface="Arial" pitchFamily="34" charset="0"/>
              <a:buChar char="•"/>
            </a:pPr>
            <a:r>
              <a:rPr lang="zh-TW" altLang="en-US" sz="3200" b="1" dirty="0" smtClean="0"/>
              <a:t>透過一個二元語言模型能夠計算所需要求的句子機率大小</a:t>
            </a:r>
            <a:endParaRPr lang="en-US" altLang="zh-TW" sz="3200" b="1" dirty="0" smtClean="0"/>
          </a:p>
          <a:p>
            <a:pPr marL="271463" indent="-271463">
              <a:buFont typeface="Arial" pitchFamily="34" charset="0"/>
              <a:buChar char="•"/>
            </a:pPr>
            <a:r>
              <a:rPr lang="zh-TW" altLang="en-US" sz="3200" b="1" dirty="0" smtClean="0"/>
              <a:t>比如在</a:t>
            </a:r>
            <a:r>
              <a:rPr lang="en-US" altLang="zh-TW" sz="3200" b="1" dirty="0" smtClean="0"/>
              <a:t>p(</a:t>
            </a:r>
            <a:r>
              <a:rPr lang="en-US" altLang="zh-TW" sz="3200" b="1" dirty="0" err="1" smtClean="0"/>
              <a:t>pizza|eats</a:t>
            </a:r>
            <a:r>
              <a:rPr lang="en-US" altLang="zh-TW" sz="3200" b="1" dirty="0" smtClean="0"/>
              <a:t>)</a:t>
            </a:r>
            <a:r>
              <a:rPr lang="zh-TW" altLang="en-US" sz="3200" b="1" dirty="0" smtClean="0"/>
              <a:t>與</a:t>
            </a:r>
            <a:r>
              <a:rPr lang="en-US" altLang="zh-TW" sz="3200" b="1" dirty="0" smtClean="0"/>
              <a:t>p(</a:t>
            </a:r>
            <a:r>
              <a:rPr lang="en-US" altLang="zh-TW" sz="3200" b="1" dirty="0" err="1" smtClean="0"/>
              <a:t>pizza|drinks</a:t>
            </a:r>
            <a:r>
              <a:rPr lang="en-US" altLang="zh-TW" sz="3200" b="1" dirty="0" smtClean="0"/>
              <a:t>)</a:t>
            </a:r>
            <a:r>
              <a:rPr lang="zh-TW" altLang="en-US" sz="3200" b="1" dirty="0" smtClean="0"/>
              <a:t>的比較中，二元語言模型就能夠更好的</a:t>
            </a:r>
            <a:r>
              <a:rPr lang="en-US" altLang="zh-TW" sz="3200" b="1" dirty="0" smtClean="0"/>
              <a:t>get</a:t>
            </a:r>
            <a:r>
              <a:rPr lang="zh-TW" altLang="en-US" sz="3200" b="1" dirty="0" smtClean="0"/>
              <a:t>到它們的關係</a:t>
            </a:r>
            <a:endParaRPr lang="en-US" altLang="zh-TW" sz="3200" dirty="0" smtClean="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2-gram</a:t>
            </a:r>
            <a:r>
              <a:rPr lang="zh-TW" altLang="en-US" b="1" dirty="0" smtClean="0"/>
              <a:t>範例</a:t>
            </a:r>
            <a:endParaRPr lang="zh-TW" altLang="en-US" b="1" dirty="0"/>
          </a:p>
        </p:txBody>
      </p:sp>
      <p:pic>
        <p:nvPicPr>
          <p:cNvPr id="17410" name="Picture 2"/>
          <p:cNvPicPr>
            <a:picLocks noChangeAspect="1" noChangeArrowheads="1"/>
          </p:cNvPicPr>
          <p:nvPr/>
        </p:nvPicPr>
        <p:blipFill>
          <a:blip r:embed="rId2" cstate="print"/>
          <a:srcRect/>
          <a:stretch>
            <a:fillRect/>
          </a:stretch>
        </p:blipFill>
        <p:spPr bwMode="auto">
          <a:xfrm>
            <a:off x="755576" y="2132856"/>
            <a:ext cx="7985190" cy="3528392"/>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N-gram</a:t>
            </a:r>
            <a:r>
              <a:rPr lang="zh-TW" altLang="en-US" b="1" dirty="0" smtClean="0"/>
              <a:t>處理中文</a:t>
            </a:r>
            <a:endParaRPr lang="zh-TW" altLang="en-US" b="1" dirty="0"/>
          </a:p>
        </p:txBody>
      </p:sp>
      <p:sp>
        <p:nvSpPr>
          <p:cNvPr id="4" name="矩形 3"/>
          <p:cNvSpPr/>
          <p:nvPr/>
        </p:nvSpPr>
        <p:spPr>
          <a:xfrm>
            <a:off x="755576" y="1628800"/>
            <a:ext cx="7704856" cy="4524315"/>
          </a:xfrm>
          <a:prstGeom prst="rect">
            <a:avLst/>
          </a:prstGeom>
        </p:spPr>
        <p:txBody>
          <a:bodyPr wrap="square">
            <a:spAutoFit/>
          </a:bodyPr>
          <a:lstStyle/>
          <a:p>
            <a:pPr marL="271463" indent="-271463">
              <a:buFont typeface="Arial" pitchFamily="34" charset="0"/>
              <a:buChar char="•"/>
            </a:pPr>
            <a:r>
              <a:rPr lang="zh-TW" altLang="en-US" sz="3200" dirty="0" smtClean="0"/>
              <a:t>英文單詞的界限是很明顯的，中文</a:t>
            </a:r>
            <a:r>
              <a:rPr lang="en-US" altLang="zh-TW" sz="3200" dirty="0" smtClean="0"/>
              <a:t>”</a:t>
            </a:r>
            <a:r>
              <a:rPr lang="zh-TW" altLang="en-US" sz="3200" dirty="0" smtClean="0"/>
              <a:t>詞</a:t>
            </a:r>
            <a:r>
              <a:rPr lang="en-US" altLang="zh-TW" sz="3200" dirty="0" smtClean="0"/>
              <a:t>”</a:t>
            </a:r>
            <a:r>
              <a:rPr lang="zh-TW" altLang="en-US" sz="3200" dirty="0" smtClean="0"/>
              <a:t>的劃分很複雜</a:t>
            </a:r>
            <a:endParaRPr lang="en-US" altLang="zh-TW" sz="3200" dirty="0" smtClean="0"/>
          </a:p>
          <a:p>
            <a:pPr marL="271463" indent="-271463">
              <a:buFont typeface="Arial" pitchFamily="34" charset="0"/>
              <a:buChar char="•"/>
            </a:pPr>
            <a:r>
              <a:rPr lang="zh-TW" altLang="en-US" sz="3200" dirty="0" smtClean="0"/>
              <a:t>構建</a:t>
            </a:r>
            <a:r>
              <a:rPr lang="en-US" altLang="zh-TW" sz="3200" dirty="0" smtClean="0"/>
              <a:t>n-gram </a:t>
            </a:r>
            <a:r>
              <a:rPr lang="zh-TW" altLang="en-US" sz="3200" dirty="0" smtClean="0"/>
              <a:t>有兩種不同的方法</a:t>
            </a:r>
            <a:endParaRPr lang="en-US" altLang="zh-TW" sz="3200" dirty="0" smtClean="0"/>
          </a:p>
          <a:p>
            <a:pPr marL="271463" indent="-271463">
              <a:buFont typeface="Arial" pitchFamily="34" charset="0"/>
              <a:buChar char="•"/>
            </a:pPr>
            <a:r>
              <a:rPr lang="zh-TW" altLang="en-US" sz="3200" dirty="0" smtClean="0"/>
              <a:t>直接在“字”的基礎上構建</a:t>
            </a:r>
            <a:r>
              <a:rPr lang="en-US" altLang="zh-TW" sz="3200" dirty="0" smtClean="0"/>
              <a:t>n-gram</a:t>
            </a:r>
          </a:p>
          <a:p>
            <a:pPr marL="271463" indent="-271463">
              <a:buFont typeface="Arial" pitchFamily="34" charset="0"/>
              <a:buChar char="•"/>
            </a:pPr>
            <a:r>
              <a:rPr lang="zh-TW" altLang="en-US" sz="3200" dirty="0" smtClean="0"/>
              <a:t>先分詞之後以“詞”為基本元素構建</a:t>
            </a:r>
            <a:r>
              <a:rPr lang="en-US" altLang="zh-TW" sz="3200" dirty="0" smtClean="0"/>
              <a:t>n-gram </a:t>
            </a:r>
          </a:p>
          <a:p>
            <a:pPr marL="271463" indent="-271463">
              <a:buFont typeface="Arial" pitchFamily="34" charset="0"/>
              <a:buChar char="•"/>
            </a:pPr>
            <a:r>
              <a:rPr lang="zh-TW" altLang="en-US" sz="3200" dirty="0" smtClean="0"/>
              <a:t>這裡生成的</a:t>
            </a:r>
            <a:r>
              <a:rPr lang="en-US" altLang="zh-TW" sz="3200" dirty="0" smtClean="0"/>
              <a:t>n-gram </a:t>
            </a:r>
            <a:r>
              <a:rPr lang="zh-TW" altLang="en-US" sz="3200" dirty="0" smtClean="0"/>
              <a:t>用於構建</a:t>
            </a:r>
            <a:r>
              <a:rPr lang="en-US" altLang="zh-TW" sz="3200" dirty="0" smtClean="0"/>
              <a:t>language model </a:t>
            </a:r>
            <a:r>
              <a:rPr lang="zh-TW" altLang="en-US" sz="3200" dirty="0" smtClean="0"/>
              <a:t>，其實又可以反過來幫助完成分詞的任務</a:t>
            </a:r>
            <a:endParaRPr lang="en-US" altLang="zh-TW" sz="3200" dirty="0" smtClean="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N-gram</a:t>
            </a:r>
            <a:r>
              <a:rPr lang="zh-TW" altLang="en-US" b="1" dirty="0" smtClean="0"/>
              <a:t>的問題</a:t>
            </a:r>
            <a:endParaRPr lang="zh-TW" altLang="en-US" b="1" dirty="0"/>
          </a:p>
        </p:txBody>
      </p:sp>
      <p:sp>
        <p:nvSpPr>
          <p:cNvPr id="4" name="矩形 3"/>
          <p:cNvSpPr/>
          <p:nvPr/>
        </p:nvSpPr>
        <p:spPr>
          <a:xfrm>
            <a:off x="755576" y="1628800"/>
            <a:ext cx="7704856" cy="2062103"/>
          </a:xfrm>
          <a:prstGeom prst="rect">
            <a:avLst/>
          </a:prstGeom>
        </p:spPr>
        <p:txBody>
          <a:bodyPr wrap="square">
            <a:spAutoFit/>
          </a:bodyPr>
          <a:lstStyle/>
          <a:p>
            <a:pPr marL="271463" indent="-271463">
              <a:buFont typeface="Arial" pitchFamily="34" charset="0"/>
              <a:buChar char="•"/>
            </a:pPr>
            <a:r>
              <a:rPr lang="zh-TW" altLang="en-US" sz="3200" dirty="0" smtClean="0"/>
              <a:t>浮點數下溢，也就是需要表示的數字太小了，超出了浮點數所能表示的範圍</a:t>
            </a:r>
            <a:endParaRPr lang="en-US" altLang="zh-TW" sz="3200" dirty="0" smtClean="0"/>
          </a:p>
          <a:p>
            <a:pPr marL="271463" indent="-271463">
              <a:buFont typeface="Arial" pitchFamily="34" charset="0"/>
              <a:buChar char="•"/>
            </a:pPr>
            <a:r>
              <a:rPr lang="zh-TW" altLang="en-US" sz="3200" dirty="0" smtClean="0"/>
              <a:t>以一個語言有幾十萬個詞，如果一個句子太長，相乘後會造成值太小</a:t>
            </a:r>
            <a:endParaRPr lang="en-US" altLang="zh-TW" sz="3200" dirty="0" smtClean="0"/>
          </a:p>
        </p:txBody>
      </p:sp>
      <p:pic>
        <p:nvPicPr>
          <p:cNvPr id="18434" name="Picture 2"/>
          <p:cNvPicPr>
            <a:picLocks noChangeAspect="1" noChangeArrowheads="1"/>
          </p:cNvPicPr>
          <p:nvPr/>
        </p:nvPicPr>
        <p:blipFill>
          <a:blip r:embed="rId2" cstate="print"/>
          <a:srcRect/>
          <a:stretch>
            <a:fillRect/>
          </a:stretch>
        </p:blipFill>
        <p:spPr bwMode="auto">
          <a:xfrm>
            <a:off x="2411760" y="4077072"/>
            <a:ext cx="4561634" cy="648072"/>
          </a:xfrm>
          <a:prstGeom prst="rect">
            <a:avLst/>
          </a:prstGeom>
          <a:noFill/>
          <a:ln w="9525">
            <a:noFill/>
            <a:miter lim="800000"/>
            <a:headEnd/>
            <a:tailEnd/>
          </a:ln>
        </p:spPr>
      </p:pic>
      <p:pic>
        <p:nvPicPr>
          <p:cNvPr id="18435" name="Picture 3"/>
          <p:cNvPicPr>
            <a:picLocks noChangeAspect="1" noChangeArrowheads="1"/>
          </p:cNvPicPr>
          <p:nvPr/>
        </p:nvPicPr>
        <p:blipFill>
          <a:blip r:embed="rId3" cstate="print"/>
          <a:srcRect/>
          <a:stretch>
            <a:fillRect/>
          </a:stretch>
        </p:blipFill>
        <p:spPr bwMode="auto">
          <a:xfrm>
            <a:off x="2339752" y="5517232"/>
            <a:ext cx="4813062" cy="1080120"/>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N-gram</a:t>
            </a:r>
            <a:r>
              <a:rPr lang="zh-TW" altLang="en-US" b="1" dirty="0" smtClean="0"/>
              <a:t>的問題</a:t>
            </a:r>
            <a:endParaRPr lang="zh-TW" altLang="en-US" b="1" dirty="0"/>
          </a:p>
        </p:txBody>
      </p:sp>
      <p:sp>
        <p:nvSpPr>
          <p:cNvPr id="4" name="矩形 3"/>
          <p:cNvSpPr/>
          <p:nvPr/>
        </p:nvSpPr>
        <p:spPr>
          <a:xfrm>
            <a:off x="755576" y="1628800"/>
            <a:ext cx="7704856" cy="1569660"/>
          </a:xfrm>
          <a:prstGeom prst="rect">
            <a:avLst/>
          </a:prstGeom>
        </p:spPr>
        <p:txBody>
          <a:bodyPr wrap="square">
            <a:spAutoFit/>
          </a:bodyPr>
          <a:lstStyle/>
          <a:p>
            <a:pPr marL="271463" indent="-271463">
              <a:buFont typeface="Arial" pitchFamily="34" charset="0"/>
              <a:buChar char="•"/>
            </a:pPr>
            <a:r>
              <a:rPr lang="zh-TW" altLang="en-US" sz="3200" dirty="0" smtClean="0"/>
              <a:t>解決的辦法其實很簡單，既然問題出在連乘上，那麼就拿連乘開刀</a:t>
            </a:r>
            <a:r>
              <a:rPr lang="en-US" altLang="zh-TW" sz="3200" dirty="0" smtClean="0"/>
              <a:t>——</a:t>
            </a:r>
            <a:r>
              <a:rPr lang="zh-TW" altLang="en-US" sz="3200" dirty="0" smtClean="0"/>
              <a:t>在前面加一個，讓它變成連加</a:t>
            </a:r>
            <a:endParaRPr lang="en-US" altLang="zh-TW" sz="3200" dirty="0" smtClean="0"/>
          </a:p>
        </p:txBody>
      </p:sp>
      <p:pic>
        <p:nvPicPr>
          <p:cNvPr id="19458" name="Picture 2"/>
          <p:cNvPicPr>
            <a:picLocks noChangeAspect="1" noChangeArrowheads="1"/>
          </p:cNvPicPr>
          <p:nvPr/>
        </p:nvPicPr>
        <p:blipFill>
          <a:blip r:embed="rId2" cstate="print"/>
          <a:srcRect/>
          <a:stretch>
            <a:fillRect/>
          </a:stretch>
        </p:blipFill>
        <p:spPr bwMode="auto">
          <a:xfrm>
            <a:off x="2195736" y="3429000"/>
            <a:ext cx="4714318" cy="2736304"/>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N-gram</a:t>
            </a:r>
            <a:r>
              <a:rPr lang="zh-TW" altLang="en-US" b="1" dirty="0" smtClean="0"/>
              <a:t>的問題</a:t>
            </a:r>
            <a:endParaRPr lang="zh-TW" altLang="en-US" b="1" dirty="0"/>
          </a:p>
        </p:txBody>
      </p:sp>
      <p:sp>
        <p:nvSpPr>
          <p:cNvPr id="4" name="矩形 3"/>
          <p:cNvSpPr/>
          <p:nvPr/>
        </p:nvSpPr>
        <p:spPr>
          <a:xfrm>
            <a:off x="755576" y="1628800"/>
            <a:ext cx="7704856" cy="2554545"/>
          </a:xfrm>
          <a:prstGeom prst="rect">
            <a:avLst/>
          </a:prstGeom>
        </p:spPr>
        <p:txBody>
          <a:bodyPr wrap="square">
            <a:spAutoFit/>
          </a:bodyPr>
          <a:lstStyle/>
          <a:p>
            <a:pPr marL="271463" indent="-271463">
              <a:buFont typeface="Arial" pitchFamily="34" charset="0"/>
              <a:buChar char="•"/>
            </a:pPr>
            <a:r>
              <a:rPr lang="en-US" altLang="zh-TW" sz="3200" dirty="0" smtClean="0"/>
              <a:t>log</a:t>
            </a:r>
            <a:r>
              <a:rPr lang="zh-TW" altLang="en-US" sz="3200" dirty="0" smtClean="0"/>
              <a:t>函數在</a:t>
            </a:r>
            <a:r>
              <a:rPr lang="en-US" altLang="zh-TW" sz="3200" dirty="0" smtClean="0"/>
              <a:t>0</a:t>
            </a:r>
            <a:r>
              <a:rPr lang="zh-TW" altLang="en-US" sz="3200" dirty="0" smtClean="0"/>
              <a:t>處是沒有定義的</a:t>
            </a:r>
            <a:endParaRPr lang="en-US" altLang="zh-TW" sz="3200" dirty="0" smtClean="0"/>
          </a:p>
          <a:p>
            <a:pPr marL="271463" indent="-271463">
              <a:buFont typeface="Arial" pitchFamily="34" charset="0"/>
              <a:buChar char="•"/>
            </a:pPr>
            <a:r>
              <a:rPr lang="zh-TW" altLang="en-US" sz="3200" dirty="0" smtClean="0"/>
              <a:t>因此機率不可以等於</a:t>
            </a:r>
            <a:r>
              <a:rPr lang="en-US" altLang="zh-TW" sz="3200" dirty="0" smtClean="0"/>
              <a:t>0</a:t>
            </a:r>
          </a:p>
          <a:p>
            <a:pPr marL="271463" indent="-271463">
              <a:buFont typeface="Arial" pitchFamily="34" charset="0"/>
              <a:buChar char="•"/>
            </a:pPr>
            <a:r>
              <a:rPr lang="zh-TW" altLang="en-US" sz="3200" dirty="0" smtClean="0"/>
              <a:t>如果在訓練數據中沒有出現過的字，機率就會是</a:t>
            </a:r>
            <a:r>
              <a:rPr lang="en-US" altLang="zh-TW" sz="3200" dirty="0" smtClean="0"/>
              <a:t>0</a:t>
            </a:r>
          </a:p>
          <a:p>
            <a:pPr marL="271463" indent="-271463">
              <a:buFont typeface="Arial" pitchFamily="34" charset="0"/>
              <a:buChar char="•"/>
            </a:pPr>
            <a:r>
              <a:rPr lang="zh-TW" altLang="en-US" sz="3200" dirty="0" smtClean="0"/>
              <a:t>必須使用平滑方法、回退法等數學方法</a:t>
            </a:r>
            <a:endParaRPr lang="en-US" altLang="zh-TW" sz="3200" dirty="0"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從句子下手</a:t>
            </a:r>
            <a:endParaRPr lang="zh-TW" altLang="en-US" b="1" dirty="0"/>
          </a:p>
        </p:txBody>
      </p:sp>
      <p:sp>
        <p:nvSpPr>
          <p:cNvPr id="3" name="內容版面配置區 2"/>
          <p:cNvSpPr>
            <a:spLocks noGrp="1"/>
          </p:cNvSpPr>
          <p:nvPr>
            <p:ph idx="1"/>
          </p:nvPr>
        </p:nvSpPr>
        <p:spPr/>
        <p:txBody>
          <a:bodyPr/>
          <a:lstStyle/>
          <a:p>
            <a:r>
              <a:rPr lang="zh-TW" altLang="en-US" b="1" dirty="0" smtClean="0"/>
              <a:t>詞彙</a:t>
            </a:r>
            <a:r>
              <a:rPr lang="zh-TW" altLang="en-US" b="1" dirty="0"/>
              <a:t>是語言的最小</a:t>
            </a:r>
            <a:r>
              <a:rPr lang="zh-TW" altLang="en-US" b="1" dirty="0" smtClean="0"/>
              <a:t>單位</a:t>
            </a:r>
            <a:endParaRPr lang="en-US" altLang="zh-TW" dirty="0" smtClean="0"/>
          </a:p>
          <a:p>
            <a:r>
              <a:rPr lang="zh-TW" altLang="en-US" dirty="0" smtClean="0"/>
              <a:t>詞構成句子</a:t>
            </a:r>
            <a:endParaRPr lang="en-US" altLang="zh-TW" dirty="0" smtClean="0"/>
          </a:p>
          <a:p>
            <a:r>
              <a:rPr lang="zh-TW" altLang="en-US" dirty="0" smtClean="0"/>
              <a:t>句子構成文章</a:t>
            </a:r>
            <a:endParaRPr lang="en-US" altLang="zh-TW" dirty="0" smtClean="0"/>
          </a:p>
          <a:p>
            <a:r>
              <a:rPr lang="zh-TW" altLang="en-US" dirty="0" smtClean="0"/>
              <a:t>如果能從已成文的文章，句子來反推</a:t>
            </a:r>
            <a:endParaRPr lang="en-US" altLang="zh-TW" dirty="0" smtClean="0"/>
          </a:p>
          <a:p>
            <a:r>
              <a:rPr lang="zh-TW" altLang="en-US" dirty="0" smtClean="0"/>
              <a:t>可以知道一個字的意義</a:t>
            </a:r>
            <a:endParaRPr lang="en-US" altLang="zh-TW" dirty="0" smtClean="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N-gram</a:t>
            </a:r>
            <a:r>
              <a:rPr lang="zh-TW" altLang="en-US" b="1" dirty="0" smtClean="0"/>
              <a:t>的問題</a:t>
            </a:r>
            <a:endParaRPr lang="zh-TW" altLang="en-US" b="1" dirty="0"/>
          </a:p>
        </p:txBody>
      </p:sp>
      <p:sp>
        <p:nvSpPr>
          <p:cNvPr id="4" name="矩形 3"/>
          <p:cNvSpPr/>
          <p:nvPr/>
        </p:nvSpPr>
        <p:spPr>
          <a:xfrm>
            <a:off x="755576" y="1628800"/>
            <a:ext cx="7704856" cy="3539430"/>
          </a:xfrm>
          <a:prstGeom prst="rect">
            <a:avLst/>
          </a:prstGeom>
        </p:spPr>
        <p:txBody>
          <a:bodyPr wrap="square">
            <a:spAutoFit/>
          </a:bodyPr>
          <a:lstStyle/>
          <a:p>
            <a:pPr marL="271463" indent="-271463">
              <a:buFont typeface="Arial" pitchFamily="34" charset="0"/>
              <a:buChar char="•"/>
            </a:pPr>
            <a:r>
              <a:rPr lang="zh-TW" altLang="en-US" sz="3200" dirty="0" smtClean="0"/>
              <a:t>無法建模更遠的關係，語料的不足使得無法訓練更高階的語言模型。</a:t>
            </a:r>
          </a:p>
          <a:p>
            <a:pPr marL="271463" indent="-271463">
              <a:buFont typeface="Arial" pitchFamily="34" charset="0"/>
              <a:buChar char="•"/>
            </a:pPr>
            <a:r>
              <a:rPr lang="zh-TW" altLang="en-US" sz="3200" dirty="0" smtClean="0"/>
              <a:t>無法建模出詞之間的相似度。</a:t>
            </a:r>
          </a:p>
          <a:p>
            <a:pPr marL="271463" indent="-271463">
              <a:buFont typeface="Arial" pitchFamily="34" charset="0"/>
              <a:buChar char="•"/>
            </a:pPr>
            <a:r>
              <a:rPr lang="zh-TW" altLang="en-US" sz="3200" dirty="0" smtClean="0"/>
              <a:t>訓練語料裡面有些</a:t>
            </a:r>
            <a:r>
              <a:rPr lang="en-US" altLang="zh-TW" sz="3200" dirty="0" smtClean="0"/>
              <a:t>n </a:t>
            </a:r>
            <a:r>
              <a:rPr lang="zh-TW" altLang="en-US" sz="3200" dirty="0" smtClean="0"/>
              <a:t>元組沒有出現過</a:t>
            </a:r>
            <a:r>
              <a:rPr lang="en-US" altLang="zh-TW" sz="3200" dirty="0" smtClean="0"/>
              <a:t>,</a:t>
            </a:r>
            <a:r>
              <a:rPr lang="zh-TW" altLang="en-US" sz="3200" dirty="0" smtClean="0"/>
              <a:t>其對應的條件概率就是</a:t>
            </a:r>
            <a:r>
              <a:rPr lang="en-US" altLang="zh-TW" sz="3200" dirty="0" smtClean="0"/>
              <a:t>0,</a:t>
            </a:r>
            <a:r>
              <a:rPr lang="zh-TW" altLang="en-US" sz="3200" dirty="0" smtClean="0"/>
              <a:t>導致計算一整句話的概率為</a:t>
            </a:r>
            <a:r>
              <a:rPr lang="en-US" altLang="zh-TW" sz="3200" dirty="0" smtClean="0"/>
              <a:t>0</a:t>
            </a:r>
            <a:r>
              <a:rPr lang="zh-TW" altLang="en-US" sz="3200" dirty="0" smtClean="0"/>
              <a:t>。解決這個問題有兩種常用方法： 平滑法和回退法。</a:t>
            </a:r>
            <a:endParaRPr lang="zh-TW" altLang="en-US" sz="32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55576" y="2492896"/>
            <a:ext cx="7772400" cy="1470025"/>
          </a:xfrm>
        </p:spPr>
        <p:txBody>
          <a:bodyPr/>
          <a:lstStyle/>
          <a:p>
            <a:r>
              <a:rPr lang="zh-TW" altLang="en-US" b="1" dirty="0" smtClean="0"/>
              <a:t>神經網路語言模型</a:t>
            </a:r>
            <a:endParaRPr lang="zh-TW" altLang="en-US" b="1"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神經網路模型</a:t>
            </a:r>
            <a:endParaRPr lang="zh-TW" altLang="en-US" b="1" dirty="0"/>
          </a:p>
        </p:txBody>
      </p:sp>
      <p:pic>
        <p:nvPicPr>
          <p:cNvPr id="25602" name="Picture 2"/>
          <p:cNvPicPr>
            <a:picLocks noChangeAspect="1" noChangeArrowheads="1"/>
          </p:cNvPicPr>
          <p:nvPr/>
        </p:nvPicPr>
        <p:blipFill>
          <a:blip r:embed="rId2" cstate="print"/>
          <a:srcRect/>
          <a:stretch>
            <a:fillRect/>
          </a:stretch>
        </p:blipFill>
        <p:spPr bwMode="auto">
          <a:xfrm>
            <a:off x="611560" y="1988840"/>
            <a:ext cx="8073626" cy="3528392"/>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神經網路模型</a:t>
            </a:r>
            <a:endParaRPr lang="zh-TW" altLang="en-US" b="1" dirty="0"/>
          </a:p>
        </p:txBody>
      </p:sp>
      <p:pic>
        <p:nvPicPr>
          <p:cNvPr id="26626" name="Picture 2"/>
          <p:cNvPicPr>
            <a:picLocks noChangeAspect="1" noChangeArrowheads="1"/>
          </p:cNvPicPr>
          <p:nvPr/>
        </p:nvPicPr>
        <p:blipFill>
          <a:blip r:embed="rId2" cstate="print"/>
          <a:srcRect/>
          <a:stretch>
            <a:fillRect/>
          </a:stretch>
        </p:blipFill>
        <p:spPr bwMode="auto">
          <a:xfrm>
            <a:off x="1403648" y="1412776"/>
            <a:ext cx="6552728" cy="4990973"/>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神經網路模型</a:t>
            </a:r>
            <a:endParaRPr lang="zh-TW" altLang="en-US" b="1" dirty="0"/>
          </a:p>
        </p:txBody>
      </p:sp>
      <p:pic>
        <p:nvPicPr>
          <p:cNvPr id="27650" name="Picture 2"/>
          <p:cNvPicPr>
            <a:picLocks noChangeAspect="1" noChangeArrowheads="1"/>
          </p:cNvPicPr>
          <p:nvPr/>
        </p:nvPicPr>
        <p:blipFill>
          <a:blip r:embed="rId2" cstate="print"/>
          <a:srcRect/>
          <a:stretch>
            <a:fillRect/>
          </a:stretch>
        </p:blipFill>
        <p:spPr bwMode="auto">
          <a:xfrm>
            <a:off x="899592" y="1340768"/>
            <a:ext cx="7056784" cy="5158854"/>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投射到低維度的相似性</a:t>
            </a:r>
            <a:endParaRPr lang="zh-TW" altLang="en-US" b="1" dirty="0"/>
          </a:p>
        </p:txBody>
      </p:sp>
      <p:pic>
        <p:nvPicPr>
          <p:cNvPr id="27650" name="Picture 2"/>
          <p:cNvPicPr>
            <a:picLocks noChangeAspect="1" noChangeArrowheads="1"/>
          </p:cNvPicPr>
          <p:nvPr/>
        </p:nvPicPr>
        <p:blipFill>
          <a:blip r:embed="rId2" cstate="print"/>
          <a:srcRect/>
          <a:stretch>
            <a:fillRect/>
          </a:stretch>
        </p:blipFill>
        <p:spPr bwMode="auto">
          <a:xfrm>
            <a:off x="899592" y="1340768"/>
            <a:ext cx="7056784" cy="5158854"/>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共享參數</a:t>
            </a:r>
            <a:endParaRPr lang="zh-TW" altLang="en-US" b="1" dirty="0"/>
          </a:p>
        </p:txBody>
      </p:sp>
      <p:pic>
        <p:nvPicPr>
          <p:cNvPr id="28674" name="Picture 2"/>
          <p:cNvPicPr>
            <a:picLocks noChangeAspect="1" noChangeArrowheads="1"/>
          </p:cNvPicPr>
          <p:nvPr/>
        </p:nvPicPr>
        <p:blipFill>
          <a:blip r:embed="rId2" cstate="print"/>
          <a:srcRect/>
          <a:stretch>
            <a:fillRect/>
          </a:stretch>
        </p:blipFill>
        <p:spPr bwMode="auto">
          <a:xfrm>
            <a:off x="827584" y="1628800"/>
            <a:ext cx="7656185" cy="4248472"/>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共享參數</a:t>
            </a:r>
            <a:endParaRPr lang="zh-TW" altLang="en-US" b="1" dirty="0"/>
          </a:p>
        </p:txBody>
      </p:sp>
      <p:pic>
        <p:nvPicPr>
          <p:cNvPr id="29698" name="Picture 2"/>
          <p:cNvPicPr>
            <a:picLocks noChangeAspect="1" noChangeArrowheads="1"/>
          </p:cNvPicPr>
          <p:nvPr/>
        </p:nvPicPr>
        <p:blipFill>
          <a:blip r:embed="rId2" cstate="print"/>
          <a:srcRect/>
          <a:stretch>
            <a:fillRect/>
          </a:stretch>
        </p:blipFill>
        <p:spPr bwMode="auto">
          <a:xfrm>
            <a:off x="755576" y="1628800"/>
            <a:ext cx="7603546" cy="4392488"/>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共享參數</a:t>
            </a:r>
            <a:endParaRPr lang="zh-TW" altLang="en-US" b="1" dirty="0"/>
          </a:p>
        </p:txBody>
      </p:sp>
      <p:pic>
        <p:nvPicPr>
          <p:cNvPr id="30722" name="Picture 2"/>
          <p:cNvPicPr>
            <a:picLocks noChangeAspect="1" noChangeArrowheads="1"/>
          </p:cNvPicPr>
          <p:nvPr/>
        </p:nvPicPr>
        <p:blipFill>
          <a:blip r:embed="rId2" cstate="print"/>
          <a:srcRect/>
          <a:stretch>
            <a:fillRect/>
          </a:stretch>
        </p:blipFill>
        <p:spPr bwMode="auto">
          <a:xfrm>
            <a:off x="899592" y="1700808"/>
            <a:ext cx="7307550" cy="4320480"/>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訓練模型</a:t>
            </a:r>
            <a:endParaRPr lang="zh-TW" altLang="en-US" b="1" dirty="0"/>
          </a:p>
        </p:txBody>
      </p:sp>
      <p:pic>
        <p:nvPicPr>
          <p:cNvPr id="31746" name="Picture 2"/>
          <p:cNvPicPr>
            <a:picLocks noChangeAspect="1" noChangeArrowheads="1"/>
          </p:cNvPicPr>
          <p:nvPr/>
        </p:nvPicPr>
        <p:blipFill>
          <a:blip r:embed="rId2" cstate="print"/>
          <a:srcRect/>
          <a:stretch>
            <a:fillRect/>
          </a:stretch>
        </p:blipFill>
        <p:spPr bwMode="auto">
          <a:xfrm>
            <a:off x="395536" y="1628800"/>
            <a:ext cx="8437552" cy="4536504"/>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NLP</a:t>
            </a:r>
            <a:r>
              <a:rPr lang="zh-TW" altLang="en-US" b="1" dirty="0" smtClean="0"/>
              <a:t>最經典的一段話</a:t>
            </a:r>
            <a:endParaRPr lang="zh-TW" altLang="en-US" b="1" dirty="0"/>
          </a:p>
        </p:txBody>
      </p:sp>
      <p:sp>
        <p:nvSpPr>
          <p:cNvPr id="3" name="內容版面配置區 2"/>
          <p:cNvSpPr>
            <a:spLocks noGrp="1"/>
          </p:cNvSpPr>
          <p:nvPr>
            <p:ph idx="1"/>
          </p:nvPr>
        </p:nvSpPr>
        <p:spPr>
          <a:xfrm>
            <a:off x="3851920" y="1600200"/>
            <a:ext cx="4834880" cy="4525963"/>
          </a:xfrm>
        </p:spPr>
        <p:txBody>
          <a:bodyPr>
            <a:normAutofit/>
          </a:bodyPr>
          <a:lstStyle/>
          <a:p>
            <a:r>
              <a:rPr lang="en-US" altLang="zh-TW" b="1" dirty="0" smtClean="0"/>
              <a:t>John Rupert Firth</a:t>
            </a:r>
            <a:r>
              <a:rPr lang="zh-TW" altLang="en-US" b="1" dirty="0" smtClean="0"/>
              <a:t>曾說過</a:t>
            </a:r>
            <a:endParaRPr lang="en-US" altLang="zh-TW" b="1" dirty="0" smtClean="0"/>
          </a:p>
          <a:p>
            <a:endParaRPr lang="en-US" altLang="zh-TW" b="1" dirty="0"/>
          </a:p>
          <a:p>
            <a:pPr marL="0" indent="0">
              <a:buNone/>
            </a:pPr>
            <a:r>
              <a:rPr lang="en-US" altLang="zh-TW" sz="4000" b="1" dirty="0" smtClean="0"/>
              <a:t>“You </a:t>
            </a:r>
            <a:r>
              <a:rPr lang="en-US" altLang="zh-TW" sz="4000" b="1" dirty="0"/>
              <a:t>shall know a word by the company it keeps</a:t>
            </a:r>
            <a:r>
              <a:rPr lang="en-US" altLang="zh-TW" sz="4000" b="1" dirty="0" smtClean="0"/>
              <a:t>.”</a:t>
            </a:r>
            <a:endParaRPr lang="en-US" altLang="zh-TW" sz="4000" b="1" dirty="0"/>
          </a:p>
          <a:p>
            <a:endParaRPr lang="en-US" altLang="zh-TW" dirty="0" smtClean="0"/>
          </a:p>
        </p:txBody>
      </p:sp>
      <p:pic>
        <p:nvPicPr>
          <p:cNvPr id="2050" name="Picture 2"/>
          <p:cNvPicPr>
            <a:picLocks noChangeAspect="1" noChangeArrowheads="1"/>
          </p:cNvPicPr>
          <p:nvPr/>
        </p:nvPicPr>
        <p:blipFill>
          <a:blip r:embed="rId2" cstate="print"/>
          <a:srcRect/>
          <a:stretch>
            <a:fillRect/>
          </a:stretch>
        </p:blipFill>
        <p:spPr bwMode="auto">
          <a:xfrm>
            <a:off x="611560" y="1628799"/>
            <a:ext cx="3096344" cy="4506999"/>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Continuous Bag of words(CBOW)</a:t>
            </a:r>
            <a:endParaRPr lang="zh-TW" altLang="en-US" b="1" dirty="0"/>
          </a:p>
        </p:txBody>
      </p:sp>
      <p:pic>
        <p:nvPicPr>
          <p:cNvPr id="32770" name="Picture 2"/>
          <p:cNvPicPr>
            <a:picLocks noChangeAspect="1" noChangeArrowheads="1"/>
          </p:cNvPicPr>
          <p:nvPr/>
        </p:nvPicPr>
        <p:blipFill>
          <a:blip r:embed="rId2" cstate="print"/>
          <a:srcRect/>
          <a:stretch>
            <a:fillRect/>
          </a:stretch>
        </p:blipFill>
        <p:spPr bwMode="auto">
          <a:xfrm>
            <a:off x="323528" y="2420888"/>
            <a:ext cx="8349269" cy="1872208"/>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Continuous Bag of words(CBOW)</a:t>
            </a:r>
            <a:endParaRPr lang="zh-TW" altLang="en-US" b="1" dirty="0"/>
          </a:p>
        </p:txBody>
      </p:sp>
      <p:pic>
        <p:nvPicPr>
          <p:cNvPr id="33795" name="Picture 3"/>
          <p:cNvPicPr>
            <a:picLocks noChangeAspect="1" noChangeArrowheads="1"/>
          </p:cNvPicPr>
          <p:nvPr/>
        </p:nvPicPr>
        <p:blipFill>
          <a:blip r:embed="rId2" cstate="print"/>
          <a:srcRect/>
          <a:stretch>
            <a:fillRect/>
          </a:stretch>
        </p:blipFill>
        <p:spPr bwMode="auto">
          <a:xfrm>
            <a:off x="0" y="1124744"/>
            <a:ext cx="9066113" cy="5400600"/>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Continuous Bag of words(CBOW)</a:t>
            </a:r>
            <a:endParaRPr lang="zh-TW" altLang="en-US" b="1" dirty="0"/>
          </a:p>
        </p:txBody>
      </p:sp>
      <p:pic>
        <p:nvPicPr>
          <p:cNvPr id="34818" name="Picture 2"/>
          <p:cNvPicPr>
            <a:picLocks noChangeAspect="1" noChangeArrowheads="1"/>
          </p:cNvPicPr>
          <p:nvPr/>
        </p:nvPicPr>
        <p:blipFill>
          <a:blip r:embed="rId2" cstate="print"/>
          <a:srcRect/>
          <a:stretch>
            <a:fillRect/>
          </a:stretch>
        </p:blipFill>
        <p:spPr bwMode="auto">
          <a:xfrm>
            <a:off x="179512" y="1412776"/>
            <a:ext cx="8781277" cy="4752528"/>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Continuous Bag of words(CBOW)</a:t>
            </a:r>
            <a:endParaRPr lang="zh-TW" altLang="en-US" b="1" dirty="0"/>
          </a:p>
        </p:txBody>
      </p:sp>
      <p:pic>
        <p:nvPicPr>
          <p:cNvPr id="35842" name="Picture 2"/>
          <p:cNvPicPr>
            <a:picLocks noChangeAspect="1" noChangeArrowheads="1"/>
          </p:cNvPicPr>
          <p:nvPr/>
        </p:nvPicPr>
        <p:blipFill>
          <a:blip r:embed="rId2" cstate="print"/>
          <a:srcRect/>
          <a:stretch>
            <a:fillRect/>
          </a:stretch>
        </p:blipFill>
        <p:spPr bwMode="auto">
          <a:xfrm>
            <a:off x="251520" y="2204864"/>
            <a:ext cx="8556157" cy="2160240"/>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Continuous Bag of words(CBOW)</a:t>
            </a:r>
            <a:endParaRPr lang="zh-TW" altLang="en-US" b="1" dirty="0"/>
          </a:p>
        </p:txBody>
      </p:sp>
      <p:pic>
        <p:nvPicPr>
          <p:cNvPr id="36866" name="Picture 2"/>
          <p:cNvPicPr>
            <a:picLocks noChangeAspect="1" noChangeArrowheads="1"/>
          </p:cNvPicPr>
          <p:nvPr/>
        </p:nvPicPr>
        <p:blipFill>
          <a:blip r:embed="rId2" cstate="print"/>
          <a:srcRect/>
          <a:stretch>
            <a:fillRect/>
          </a:stretch>
        </p:blipFill>
        <p:spPr bwMode="auto">
          <a:xfrm>
            <a:off x="539552" y="1340768"/>
            <a:ext cx="8331752" cy="5256584"/>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Skip-Gram</a:t>
            </a:r>
            <a:endParaRPr lang="zh-TW" altLang="en-US" b="1" dirty="0"/>
          </a:p>
        </p:txBody>
      </p:sp>
      <p:pic>
        <p:nvPicPr>
          <p:cNvPr id="32770" name="Picture 2"/>
          <p:cNvPicPr>
            <a:picLocks noChangeAspect="1" noChangeArrowheads="1"/>
          </p:cNvPicPr>
          <p:nvPr/>
        </p:nvPicPr>
        <p:blipFill>
          <a:blip r:embed="rId2" cstate="print"/>
          <a:srcRect/>
          <a:stretch>
            <a:fillRect/>
          </a:stretch>
        </p:blipFill>
        <p:spPr bwMode="auto">
          <a:xfrm>
            <a:off x="323528" y="2420888"/>
            <a:ext cx="8349269" cy="1872208"/>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Skip-Gram</a:t>
            </a:r>
            <a:endParaRPr lang="zh-TW" altLang="en-US" b="1" dirty="0"/>
          </a:p>
        </p:txBody>
      </p:sp>
      <p:pic>
        <p:nvPicPr>
          <p:cNvPr id="37890" name="Picture 2"/>
          <p:cNvPicPr>
            <a:picLocks noChangeAspect="1" noChangeArrowheads="1"/>
          </p:cNvPicPr>
          <p:nvPr/>
        </p:nvPicPr>
        <p:blipFill>
          <a:blip r:embed="rId2" cstate="print"/>
          <a:srcRect/>
          <a:stretch>
            <a:fillRect/>
          </a:stretch>
        </p:blipFill>
        <p:spPr bwMode="auto">
          <a:xfrm>
            <a:off x="395536" y="1484784"/>
            <a:ext cx="8530274" cy="4536504"/>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Skip-Gram</a:t>
            </a:r>
            <a:endParaRPr lang="zh-TW" altLang="en-US" b="1" dirty="0"/>
          </a:p>
        </p:txBody>
      </p:sp>
      <p:pic>
        <p:nvPicPr>
          <p:cNvPr id="38914" name="Picture 2"/>
          <p:cNvPicPr>
            <a:picLocks noChangeAspect="1" noChangeArrowheads="1"/>
          </p:cNvPicPr>
          <p:nvPr/>
        </p:nvPicPr>
        <p:blipFill>
          <a:blip r:embed="rId2" cstate="print"/>
          <a:srcRect/>
          <a:stretch>
            <a:fillRect/>
          </a:stretch>
        </p:blipFill>
        <p:spPr bwMode="auto">
          <a:xfrm>
            <a:off x="179512" y="1268760"/>
            <a:ext cx="8834245" cy="5328592"/>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Skip-Gram</a:t>
            </a:r>
            <a:endParaRPr lang="zh-TW" altLang="en-US" b="1" dirty="0"/>
          </a:p>
        </p:txBody>
      </p:sp>
      <p:pic>
        <p:nvPicPr>
          <p:cNvPr id="39938" name="Picture 2"/>
          <p:cNvPicPr>
            <a:picLocks noChangeAspect="1" noChangeArrowheads="1"/>
          </p:cNvPicPr>
          <p:nvPr/>
        </p:nvPicPr>
        <p:blipFill>
          <a:blip r:embed="rId2" cstate="print"/>
          <a:srcRect/>
          <a:stretch>
            <a:fillRect/>
          </a:stretch>
        </p:blipFill>
        <p:spPr bwMode="auto">
          <a:xfrm>
            <a:off x="-1" y="1484784"/>
            <a:ext cx="9121585" cy="4392488"/>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Skip-Gram</a:t>
            </a:r>
            <a:endParaRPr lang="zh-TW" altLang="en-US" b="1" dirty="0"/>
          </a:p>
        </p:txBody>
      </p:sp>
      <p:pic>
        <p:nvPicPr>
          <p:cNvPr id="40962" name="Picture 2"/>
          <p:cNvPicPr>
            <a:picLocks noChangeAspect="1" noChangeArrowheads="1"/>
          </p:cNvPicPr>
          <p:nvPr/>
        </p:nvPicPr>
        <p:blipFill>
          <a:blip r:embed="rId2" cstate="print"/>
          <a:srcRect/>
          <a:stretch>
            <a:fillRect/>
          </a:stretch>
        </p:blipFill>
        <p:spPr bwMode="auto">
          <a:xfrm>
            <a:off x="179512" y="1340768"/>
            <a:ext cx="8856984" cy="5461114"/>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前後文</a:t>
            </a:r>
            <a:r>
              <a:rPr lang="en-US" altLang="zh-TW" b="1" dirty="0" smtClean="0"/>
              <a:t>(Context)</a:t>
            </a:r>
            <a:r>
              <a:rPr lang="zh-TW" altLang="en-US" b="1" dirty="0" smtClean="0"/>
              <a:t>造就出詞義</a:t>
            </a:r>
            <a:endParaRPr lang="zh-TW" altLang="en-US" b="1" dirty="0"/>
          </a:p>
        </p:txBody>
      </p:sp>
      <p:sp>
        <p:nvSpPr>
          <p:cNvPr id="3" name="內容版面配置區 2"/>
          <p:cNvSpPr>
            <a:spLocks noGrp="1"/>
          </p:cNvSpPr>
          <p:nvPr>
            <p:ph idx="1"/>
          </p:nvPr>
        </p:nvSpPr>
        <p:spPr/>
        <p:txBody>
          <a:bodyPr/>
          <a:lstStyle/>
          <a:p>
            <a:r>
              <a:rPr lang="zh-TW" altLang="en-US" dirty="0" smtClean="0"/>
              <a:t>「第一個來自台灣的</a:t>
            </a:r>
            <a:r>
              <a:rPr lang="en-US" altLang="zh-TW" dirty="0" smtClean="0"/>
              <a:t>NBA</a:t>
            </a:r>
            <a:r>
              <a:rPr lang="zh-TW" altLang="en-US" dirty="0" smtClean="0"/>
              <a:t>球員是</a:t>
            </a:r>
            <a:r>
              <a:rPr lang="en-US" altLang="zh-TW" dirty="0" smtClean="0"/>
              <a:t>______</a:t>
            </a:r>
            <a:r>
              <a:rPr lang="zh-TW" altLang="en-US" dirty="0" smtClean="0"/>
              <a:t>」</a:t>
            </a:r>
            <a:endParaRPr lang="en-US" altLang="zh-TW" dirty="0" smtClean="0"/>
          </a:p>
          <a:p>
            <a:r>
              <a:rPr lang="zh-TW" altLang="en-US" dirty="0" smtClean="0"/>
              <a:t>「我要去買毛筆和硯台，我要練</a:t>
            </a:r>
            <a:r>
              <a:rPr lang="en-US" altLang="zh-TW" dirty="0" smtClean="0"/>
              <a:t>______</a:t>
            </a:r>
            <a:r>
              <a:rPr lang="zh-TW" altLang="en-US" dirty="0" smtClean="0"/>
              <a:t>」</a:t>
            </a:r>
            <a:endParaRPr lang="en-US" altLang="zh-TW" dirty="0" smtClean="0"/>
          </a:p>
          <a:p>
            <a:r>
              <a:rPr lang="zh-TW" altLang="en-US" dirty="0" smtClean="0"/>
              <a:t>「如果你不好好</a:t>
            </a:r>
            <a:r>
              <a:rPr lang="en-US" altLang="zh-TW" dirty="0" smtClean="0"/>
              <a:t>______</a:t>
            </a:r>
            <a:r>
              <a:rPr lang="zh-TW" altLang="en-US" dirty="0" smtClean="0"/>
              <a:t>，以後不好找工作」</a:t>
            </a:r>
            <a:endParaRPr lang="en-US" altLang="zh-TW" dirty="0" smtClean="0"/>
          </a:p>
          <a:p>
            <a:r>
              <a:rPr lang="zh-TW" altLang="en-US" dirty="0" smtClean="0"/>
              <a:t>「我喜歡用</a:t>
            </a:r>
            <a:r>
              <a:rPr lang="en-US" altLang="zh-TW" dirty="0" smtClean="0"/>
              <a:t>KINDLE</a:t>
            </a:r>
            <a:r>
              <a:rPr lang="zh-TW" altLang="en-US" dirty="0" smtClean="0"/>
              <a:t>看</a:t>
            </a:r>
            <a:r>
              <a:rPr lang="en-US" altLang="zh-TW" dirty="0" smtClean="0"/>
              <a:t>_____</a:t>
            </a:r>
            <a:r>
              <a:rPr lang="zh-TW" altLang="en-US" dirty="0" smtClean="0"/>
              <a:t>」。</a:t>
            </a:r>
            <a:endParaRPr lang="en-US" altLang="zh-TW" dirty="0" smtClean="0"/>
          </a:p>
          <a:p>
            <a:endParaRPr lang="en-US" altLang="zh-TW" dirty="0"/>
          </a:p>
          <a:p>
            <a:pPr marL="0" indent="0">
              <a:buNone/>
            </a:pPr>
            <a:r>
              <a:rPr lang="zh-TW" altLang="en-US" dirty="0" smtClean="0"/>
              <a:t>利用</a:t>
            </a:r>
            <a:r>
              <a:rPr lang="zh-TW" altLang="en-US" b="1" dirty="0" smtClean="0">
                <a:solidFill>
                  <a:srgbClr val="FF0000"/>
                </a:solidFill>
              </a:rPr>
              <a:t>前後文</a:t>
            </a:r>
            <a:r>
              <a:rPr lang="zh-TW" altLang="en-US" dirty="0" smtClean="0"/>
              <a:t>的方式加上</a:t>
            </a:r>
            <a:r>
              <a:rPr lang="zh-TW" altLang="en-US" b="1" dirty="0" smtClean="0">
                <a:solidFill>
                  <a:srgbClr val="FF0000"/>
                </a:solidFill>
              </a:rPr>
              <a:t>語料庫</a:t>
            </a:r>
            <a:r>
              <a:rPr lang="zh-TW" altLang="en-US" dirty="0" smtClean="0"/>
              <a:t>，</a:t>
            </a:r>
            <a:r>
              <a:rPr lang="en-US" altLang="zh-TW" dirty="0" smtClean="0"/>
              <a:t>NLP</a:t>
            </a:r>
            <a:r>
              <a:rPr lang="zh-TW" altLang="en-US" dirty="0" smtClean="0"/>
              <a:t>慢慢成為可行，再加上</a:t>
            </a:r>
            <a:r>
              <a:rPr lang="zh-TW" altLang="en-US" b="1" dirty="0" smtClean="0">
                <a:solidFill>
                  <a:srgbClr val="FF0000"/>
                </a:solidFill>
              </a:rPr>
              <a:t>快速運算硬體</a:t>
            </a:r>
            <a:r>
              <a:rPr lang="zh-TW" altLang="en-US" dirty="0" smtClean="0"/>
              <a:t>及</a:t>
            </a:r>
            <a:r>
              <a:rPr lang="zh-TW" altLang="en-US" b="1" dirty="0" smtClean="0">
                <a:solidFill>
                  <a:srgbClr val="FF0000"/>
                </a:solidFill>
              </a:rPr>
              <a:t>神經網路</a:t>
            </a:r>
            <a:r>
              <a:rPr lang="zh-TW" altLang="en-US" dirty="0" smtClean="0"/>
              <a:t>，</a:t>
            </a:r>
            <a:r>
              <a:rPr lang="en-US" altLang="zh-TW" dirty="0" smtClean="0"/>
              <a:t>NLP</a:t>
            </a:r>
            <a:r>
              <a:rPr lang="zh-TW" altLang="en-US" dirty="0" smtClean="0"/>
              <a:t>在</a:t>
            </a:r>
            <a:r>
              <a:rPr lang="en-US" altLang="zh-TW" dirty="0" smtClean="0"/>
              <a:t>2010</a:t>
            </a:r>
            <a:r>
              <a:rPr lang="zh-TW" altLang="en-US" dirty="0" smtClean="0"/>
              <a:t>年後加速發展</a:t>
            </a:r>
            <a:endParaRPr lang="en-US" altLang="zh-TW" dirty="0" smtClean="0"/>
          </a:p>
          <a:p>
            <a:endParaRPr lang="en-US" altLang="zh-TW" dirty="0"/>
          </a:p>
          <a:p>
            <a:endParaRPr lang="en-US" altLang="zh-TW"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Word2vec</a:t>
            </a:r>
            <a:endParaRPr lang="zh-TW" altLang="en-US" b="1" dirty="0"/>
          </a:p>
        </p:txBody>
      </p:sp>
      <p:pic>
        <p:nvPicPr>
          <p:cNvPr id="41986" name="Picture 2"/>
          <p:cNvPicPr>
            <a:picLocks noChangeAspect="1" noChangeArrowheads="1"/>
          </p:cNvPicPr>
          <p:nvPr/>
        </p:nvPicPr>
        <p:blipFill>
          <a:blip r:embed="rId2" cstate="print"/>
          <a:srcRect/>
          <a:stretch>
            <a:fillRect/>
          </a:stretch>
        </p:blipFill>
        <p:spPr bwMode="auto">
          <a:xfrm>
            <a:off x="611560" y="1916832"/>
            <a:ext cx="8131905" cy="3888432"/>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841242"/>
            <a:ext cx="8077200" cy="4401205"/>
          </a:xfrm>
          <a:prstGeom prst="rect">
            <a:avLst/>
          </a:prstGeom>
          <a:noFill/>
        </p:spPr>
        <p:txBody>
          <a:bodyPr wrap="square" rtlCol="0">
            <a:spAutoFit/>
          </a:bodyPr>
          <a:lstStyle/>
          <a:p>
            <a:pPr fontAlgn="base">
              <a:buFont typeface="Arial" pitchFamily="34" charset="0"/>
              <a:buChar char="•"/>
            </a:pPr>
            <a:r>
              <a:rPr lang="en-US" altLang="zh-TW" sz="4000" dirty="0" smtClean="0"/>
              <a:t>Word2Vec </a:t>
            </a:r>
            <a:r>
              <a:rPr lang="zh-TW" altLang="en-US" sz="4000" dirty="0" smtClean="0"/>
              <a:t>是 </a:t>
            </a:r>
            <a:r>
              <a:rPr lang="en-US" altLang="zh-TW" sz="4000" dirty="0" smtClean="0"/>
              <a:t>Google </a:t>
            </a:r>
            <a:r>
              <a:rPr lang="zh-TW" altLang="en-US" sz="4000" dirty="0" smtClean="0"/>
              <a:t>於 </a:t>
            </a:r>
            <a:r>
              <a:rPr lang="en-US" altLang="zh-TW" sz="4000" dirty="0" smtClean="0"/>
              <a:t>2013 </a:t>
            </a:r>
            <a:r>
              <a:rPr lang="zh-TW" altLang="en-US" sz="4000" dirty="0" smtClean="0"/>
              <a:t>年由 </a:t>
            </a:r>
            <a:r>
              <a:rPr lang="en-US" altLang="zh-TW" sz="4000" dirty="0" smtClean="0">
                <a:hlinkClick r:id="rId3"/>
              </a:rPr>
              <a:t>Tomas </a:t>
            </a:r>
            <a:r>
              <a:rPr lang="en-US" altLang="zh-TW" sz="4000" dirty="0" err="1" smtClean="0">
                <a:hlinkClick r:id="rId3"/>
              </a:rPr>
              <a:t>Mikolov</a:t>
            </a:r>
            <a:r>
              <a:rPr lang="en-US" altLang="zh-TW" sz="4000" dirty="0" smtClean="0"/>
              <a:t> </a:t>
            </a:r>
            <a:r>
              <a:rPr lang="zh-TW" altLang="en-US" sz="4000" dirty="0" smtClean="0"/>
              <a:t>等人所提出</a:t>
            </a:r>
            <a:endParaRPr lang="en-US" altLang="zh-TW" sz="4000" dirty="0" smtClean="0"/>
          </a:p>
          <a:p>
            <a:pPr fontAlgn="base">
              <a:buFont typeface="Arial" pitchFamily="34" charset="0"/>
              <a:buChar char="•"/>
            </a:pPr>
            <a:r>
              <a:rPr lang="zh-TW" altLang="en-US" sz="4000" dirty="0" smtClean="0"/>
              <a:t>透過學習大量文本資料，將字詞用數學向量的方式來代表他們的語意</a:t>
            </a:r>
            <a:endParaRPr lang="en-US" altLang="zh-TW" sz="4000" dirty="0" smtClean="0"/>
          </a:p>
          <a:p>
            <a:pPr fontAlgn="base">
              <a:buFont typeface="Arial" pitchFamily="34" charset="0"/>
              <a:buChar char="•"/>
            </a:pPr>
            <a:r>
              <a:rPr lang="zh-TW" altLang="en-US" sz="4000" dirty="0" smtClean="0"/>
              <a:t>將字詞嵌入到一個空間</a:t>
            </a:r>
            <a:endParaRPr lang="en-US" altLang="zh-TW" sz="4000" dirty="0" smtClean="0"/>
          </a:p>
          <a:p>
            <a:pPr fontAlgn="base">
              <a:buFont typeface="Arial" pitchFamily="34" charset="0"/>
              <a:buChar char="•"/>
            </a:pPr>
            <a:r>
              <a:rPr lang="zh-TW" altLang="en-US" sz="4000" dirty="0" smtClean="0"/>
              <a:t>語意相似的單字可以有較近的距離</a:t>
            </a:r>
            <a:endParaRPr lang="en-US" altLang="zh-TW" sz="4000" dirty="0" smtClean="0"/>
          </a:p>
          <a:p>
            <a:pPr marL="361950" indent="-361950">
              <a:buFont typeface="Arial" panose="020B0604020202020204" pitchFamily="34" charset="0"/>
              <a:buChar char="•"/>
            </a:pPr>
            <a:endParaRPr kumimoji="1" lang="en-US" altLang="zh-TW" sz="4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304800"/>
            <a:ext cx="38100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smtClean="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WORD2VEC</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841242"/>
            <a:ext cx="8077200" cy="4401205"/>
          </a:xfrm>
          <a:prstGeom prst="rect">
            <a:avLst/>
          </a:prstGeom>
          <a:noFill/>
        </p:spPr>
        <p:txBody>
          <a:bodyPr wrap="square" rtlCol="0">
            <a:spAutoFit/>
          </a:bodyPr>
          <a:lstStyle/>
          <a:p>
            <a:pPr marL="180975" indent="-180975">
              <a:buFont typeface="Arial" pitchFamily="34" charset="0"/>
              <a:buChar char="•"/>
            </a:pPr>
            <a:r>
              <a:rPr lang="en-US" altLang="zh-TW" sz="2800" dirty="0" smtClean="0"/>
              <a:t>Word2Vec </a:t>
            </a:r>
            <a:r>
              <a:rPr lang="zh-TW" altLang="en-US" sz="2800" dirty="0" smtClean="0"/>
              <a:t>最早是由 </a:t>
            </a:r>
            <a:r>
              <a:rPr lang="en-US" altLang="zh-TW" sz="2800" dirty="0" smtClean="0"/>
              <a:t>Google </a:t>
            </a:r>
            <a:r>
              <a:rPr lang="zh-TW" altLang="en-US" sz="2800" dirty="0" smtClean="0"/>
              <a:t>開源的工具</a:t>
            </a:r>
            <a:endParaRPr lang="en-US" altLang="zh-TW" sz="2800" dirty="0" smtClean="0"/>
          </a:p>
          <a:p>
            <a:pPr marL="180975" indent="-180975">
              <a:buFont typeface="Arial" pitchFamily="34" charset="0"/>
              <a:buChar char="•"/>
            </a:pPr>
            <a:r>
              <a:rPr lang="en-US" altLang="zh-TW" sz="2800" dirty="0" err="1" smtClean="0"/>
              <a:t>Gensim</a:t>
            </a:r>
            <a:r>
              <a:rPr lang="en-US" altLang="zh-TW" sz="2800" dirty="0" smtClean="0"/>
              <a:t> </a:t>
            </a:r>
            <a:r>
              <a:rPr lang="zh-TW" altLang="en-US" sz="2800" dirty="0" smtClean="0"/>
              <a:t>即為這個工具的 </a:t>
            </a:r>
            <a:r>
              <a:rPr lang="en-US" altLang="zh-TW" sz="2800" dirty="0" smtClean="0"/>
              <a:t>Python </a:t>
            </a:r>
            <a:r>
              <a:rPr lang="zh-TW" altLang="en-US" sz="2800" dirty="0" smtClean="0"/>
              <a:t>版本</a:t>
            </a:r>
            <a:endParaRPr lang="en-US" altLang="zh-TW" sz="2800" dirty="0" smtClean="0"/>
          </a:p>
          <a:p>
            <a:pPr marL="180975" indent="-180975">
              <a:buFont typeface="Arial" pitchFamily="34" charset="0"/>
              <a:buChar char="•"/>
            </a:pPr>
            <a:r>
              <a:rPr lang="zh-TW" altLang="en-US" sz="2800" dirty="0" smtClean="0"/>
              <a:t>基本上分為 </a:t>
            </a:r>
            <a:r>
              <a:rPr lang="en-US" altLang="zh-TW" sz="2800" dirty="0" smtClean="0"/>
              <a:t>Skip-gram </a:t>
            </a:r>
            <a:r>
              <a:rPr lang="zh-TW" altLang="en-US" sz="2800" dirty="0" smtClean="0"/>
              <a:t>以及 </a:t>
            </a:r>
            <a:r>
              <a:rPr lang="en-US" altLang="zh-TW" sz="2800" dirty="0" smtClean="0"/>
              <a:t>CBOW </a:t>
            </a:r>
            <a:r>
              <a:rPr lang="zh-TW" altLang="en-US" sz="2800" dirty="0" smtClean="0"/>
              <a:t>兩種。</a:t>
            </a:r>
          </a:p>
          <a:p>
            <a:pPr marL="180975" indent="-180975">
              <a:buFont typeface="Arial" pitchFamily="34" charset="0"/>
              <a:buChar char="•"/>
            </a:pPr>
            <a:r>
              <a:rPr lang="zh-TW" altLang="en-US" sz="2800" dirty="0" smtClean="0"/>
              <a:t>訓練速度很快，只使用 </a:t>
            </a:r>
            <a:r>
              <a:rPr lang="en-US" altLang="zh-TW" sz="2800" dirty="0" smtClean="0"/>
              <a:t>CPU</a:t>
            </a:r>
            <a:r>
              <a:rPr lang="zh-TW" altLang="en-US" sz="2800" dirty="0" smtClean="0"/>
              <a:t>，而且不會有像 </a:t>
            </a:r>
            <a:r>
              <a:rPr lang="en-US" altLang="zh-TW" sz="2800" dirty="0" smtClean="0"/>
              <a:t>One-hot </a:t>
            </a:r>
            <a:r>
              <a:rPr lang="zh-TW" altLang="en-US" sz="2800" dirty="0" smtClean="0"/>
              <a:t>一樣的缺陷</a:t>
            </a:r>
            <a:endParaRPr lang="en-US" altLang="zh-TW" sz="2800" dirty="0" smtClean="0"/>
          </a:p>
          <a:p>
            <a:pPr marL="180975" indent="-180975">
              <a:buFont typeface="Arial" pitchFamily="34" charset="0"/>
              <a:buChar char="•"/>
            </a:pPr>
            <a:r>
              <a:rPr lang="zh-TW" altLang="en-US" sz="2800" dirty="0" smtClean="0"/>
              <a:t>效果及不上 </a:t>
            </a:r>
            <a:r>
              <a:rPr lang="en-US" altLang="zh-TW" sz="2800" dirty="0" smtClean="0"/>
              <a:t>BERT</a:t>
            </a:r>
            <a:r>
              <a:rPr lang="zh-TW" altLang="en-US" sz="2800" dirty="0" smtClean="0"/>
              <a:t>、</a:t>
            </a:r>
            <a:r>
              <a:rPr lang="en-US" altLang="zh-TW" sz="2800" dirty="0" err="1" smtClean="0"/>
              <a:t>XLNet</a:t>
            </a:r>
            <a:r>
              <a:rPr lang="zh-TW" altLang="en-US" sz="2800" dirty="0" smtClean="0"/>
              <a:t>算是非常好用的平民工具。</a:t>
            </a:r>
          </a:p>
          <a:p>
            <a:pPr marL="180975" indent="-180975">
              <a:buFont typeface="Arial" pitchFamily="34" charset="0"/>
              <a:buChar char="•"/>
            </a:pPr>
            <a:r>
              <a:rPr lang="zh-TW" altLang="en-US" sz="2800" dirty="0" smtClean="0"/>
              <a:t>有更多更好用的 </a:t>
            </a:r>
            <a:r>
              <a:rPr lang="en-US" altLang="zh-TW" sz="2800" dirty="0" smtClean="0"/>
              <a:t>Word Embedding </a:t>
            </a:r>
            <a:r>
              <a:rPr lang="zh-TW" altLang="en-US" sz="2800" dirty="0" smtClean="0"/>
              <a:t>方法，甚至整個 </a:t>
            </a:r>
            <a:r>
              <a:rPr lang="en-US" altLang="zh-TW" sz="2800" dirty="0" smtClean="0"/>
              <a:t>NLP </a:t>
            </a:r>
            <a:r>
              <a:rPr lang="zh-TW" altLang="en-US" sz="2800" dirty="0" smtClean="0"/>
              <a:t>任務都會偏向 </a:t>
            </a:r>
            <a:r>
              <a:rPr lang="en-US" altLang="zh-TW" sz="2800" dirty="0" smtClean="0"/>
              <a:t>Transformer </a:t>
            </a:r>
            <a:r>
              <a:rPr lang="zh-TW" altLang="en-US" sz="2800" dirty="0" smtClean="0"/>
              <a:t>模型</a:t>
            </a:r>
            <a:endParaRPr lang="en-US" altLang="zh-TW" sz="2800" dirty="0" smtClean="0"/>
          </a:p>
          <a:p>
            <a:pPr marL="361950" indent="-361950">
              <a:buFont typeface="Arial" panose="020B0604020202020204" pitchFamily="34" charset="0"/>
              <a:buChar char="•"/>
            </a:pP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304800"/>
            <a:ext cx="38100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smtClean="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WORD2VEC</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841242"/>
            <a:ext cx="8077200" cy="2246769"/>
          </a:xfrm>
          <a:prstGeom prst="rect">
            <a:avLst/>
          </a:prstGeom>
          <a:noFill/>
        </p:spPr>
        <p:txBody>
          <a:bodyPr wrap="square" rtlCol="0">
            <a:spAutoFit/>
          </a:bodyPr>
          <a:lstStyle/>
          <a:p>
            <a:pPr>
              <a:buFont typeface="Arial" pitchFamily="34" charset="0"/>
              <a:buChar char="•"/>
            </a:pPr>
            <a:r>
              <a:rPr lang="en-US" altLang="zh-TW" sz="2800" dirty="0" smtClean="0"/>
              <a:t>Doc2Vec </a:t>
            </a:r>
            <a:r>
              <a:rPr lang="zh-TW" altLang="en-US" sz="2800" dirty="0" smtClean="0"/>
              <a:t>跟 </a:t>
            </a:r>
            <a:r>
              <a:rPr lang="en-US" altLang="zh-TW" sz="2800" dirty="0" smtClean="0"/>
              <a:t>Word2Vec </a:t>
            </a:r>
            <a:r>
              <a:rPr lang="zh-TW" altLang="en-US" sz="2800" dirty="0" smtClean="0"/>
              <a:t>是非常像的，</a:t>
            </a:r>
            <a:endParaRPr lang="en-US" altLang="zh-TW" sz="2800" dirty="0" smtClean="0"/>
          </a:p>
          <a:p>
            <a:pPr>
              <a:buFont typeface="Arial" pitchFamily="34" charset="0"/>
              <a:buChar char="•"/>
            </a:pPr>
            <a:r>
              <a:rPr lang="zh-TW" altLang="en-US" sz="2800" dirty="0" smtClean="0"/>
              <a:t>論文都是同一個人提出的</a:t>
            </a:r>
          </a:p>
          <a:p>
            <a:pPr>
              <a:buFont typeface="Arial" pitchFamily="34" charset="0"/>
              <a:buChar char="•"/>
            </a:pPr>
            <a:r>
              <a:rPr lang="zh-TW" altLang="en-US" sz="2800" dirty="0" smtClean="0"/>
              <a:t>如果說 </a:t>
            </a:r>
            <a:r>
              <a:rPr lang="en-US" altLang="zh-TW" sz="2800" dirty="0" smtClean="0"/>
              <a:t>Word2Vec </a:t>
            </a:r>
            <a:r>
              <a:rPr lang="zh-TW" altLang="en-US" sz="2800" dirty="0" smtClean="0"/>
              <a:t>是將</a:t>
            </a:r>
            <a:r>
              <a:rPr lang="en-US" altLang="zh-TW" sz="2800" dirty="0" smtClean="0"/>
              <a:t>『</a:t>
            </a:r>
            <a:r>
              <a:rPr lang="zh-TW" altLang="en-US" sz="2800" dirty="0" smtClean="0"/>
              <a:t>文字轉成向量</a:t>
            </a:r>
            <a:r>
              <a:rPr lang="en-US" altLang="zh-TW" sz="2800" dirty="0" smtClean="0"/>
              <a:t>』</a:t>
            </a:r>
            <a:r>
              <a:rPr lang="zh-TW" altLang="en-US" sz="2800" dirty="0" smtClean="0"/>
              <a:t>，那麼 </a:t>
            </a:r>
            <a:r>
              <a:rPr lang="en-US" altLang="zh-TW" sz="2800" dirty="0" smtClean="0"/>
              <a:t>Doc2Vec </a:t>
            </a:r>
            <a:r>
              <a:rPr lang="zh-TW" altLang="en-US" sz="2800" dirty="0" smtClean="0"/>
              <a:t>就是將</a:t>
            </a:r>
            <a:r>
              <a:rPr lang="en-US" altLang="zh-TW" sz="2800" dirty="0" smtClean="0"/>
              <a:t>『</a:t>
            </a:r>
            <a:r>
              <a:rPr lang="zh-TW" altLang="en-US" sz="2800" dirty="0" smtClean="0"/>
              <a:t>文本轉成向量</a:t>
            </a:r>
            <a:r>
              <a:rPr lang="en-US" altLang="zh-TW" sz="2800" dirty="0" smtClean="0"/>
              <a:t>』</a:t>
            </a:r>
            <a:r>
              <a:rPr lang="zh-TW" altLang="en-US" sz="2800" dirty="0" smtClean="0"/>
              <a:t>。</a:t>
            </a:r>
          </a:p>
          <a:p>
            <a:pPr>
              <a:buFont typeface="Arial" pitchFamily="34" charset="0"/>
              <a:buChar char="•"/>
            </a:pPr>
            <a:r>
              <a:rPr lang="en-US" altLang="zh-TW" sz="2800" dirty="0" smtClean="0"/>
              <a:t>NLP </a:t>
            </a:r>
            <a:r>
              <a:rPr lang="zh-TW" altLang="en-US" sz="2800" dirty="0" smtClean="0"/>
              <a:t>任務並不適合這種方法</a:t>
            </a: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304800"/>
            <a:ext cx="38100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lang="en-US" altLang="zh-TW" sz="4800" b="1" kern="0" dirty="0" smtClean="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DOC</a:t>
            </a:r>
            <a:r>
              <a:rPr kumimoji="0" lang="en-US" altLang="zh-TW" sz="4800" b="1" i="0" u="none" strike="noStrike" kern="0" cap="none" spc="0" normalizeH="0" baseline="0" noProof="0" dirty="0" smtClean="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2VEC</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841242"/>
            <a:ext cx="8077200" cy="4401205"/>
          </a:xfrm>
          <a:prstGeom prst="rect">
            <a:avLst/>
          </a:prstGeom>
          <a:noFill/>
        </p:spPr>
        <p:txBody>
          <a:bodyPr wrap="square" rtlCol="0">
            <a:spAutoFit/>
          </a:bodyPr>
          <a:lstStyle/>
          <a:p>
            <a:pPr>
              <a:buFont typeface="Arial" pitchFamily="34" charset="0"/>
              <a:buChar char="•"/>
            </a:pPr>
            <a:r>
              <a:rPr lang="zh-TW" altLang="en-US" sz="2800" dirty="0" smtClean="0"/>
              <a:t>由著名的 </a:t>
            </a:r>
            <a:r>
              <a:rPr lang="en-US" altLang="zh-TW" sz="2800" dirty="0" smtClean="0"/>
              <a:t>Stanford </a:t>
            </a:r>
            <a:r>
              <a:rPr lang="zh-TW" altLang="en-US" sz="2800" dirty="0" smtClean="0"/>
              <a:t>研究團隊開發</a:t>
            </a:r>
            <a:endParaRPr lang="en-US" altLang="zh-TW" sz="2800" dirty="0" smtClean="0"/>
          </a:p>
          <a:p>
            <a:pPr>
              <a:buFont typeface="Arial" pitchFamily="34" charset="0"/>
              <a:buChar char="•"/>
            </a:pPr>
            <a:r>
              <a:rPr lang="en-US" altLang="zh-TW" sz="2800" dirty="0" smtClean="0"/>
              <a:t>Glove </a:t>
            </a:r>
            <a:r>
              <a:rPr lang="zh-TW" altLang="en-US" sz="2800" dirty="0" smtClean="0"/>
              <a:t>也是一種得到 </a:t>
            </a:r>
            <a:r>
              <a:rPr lang="en-US" altLang="zh-TW" sz="2800" dirty="0" smtClean="0"/>
              <a:t>Word Vector </a:t>
            </a:r>
            <a:r>
              <a:rPr lang="zh-TW" altLang="en-US" sz="2800" dirty="0" smtClean="0"/>
              <a:t>的方式</a:t>
            </a:r>
            <a:endParaRPr lang="en-US" altLang="zh-TW" sz="2800" dirty="0" smtClean="0"/>
          </a:p>
          <a:p>
            <a:pPr>
              <a:buFont typeface="Arial" pitchFamily="34" charset="0"/>
              <a:buChar char="•"/>
            </a:pPr>
            <a:r>
              <a:rPr lang="zh-TW" altLang="en-US" sz="2800" dirty="0" smtClean="0"/>
              <a:t>大部分英文 </a:t>
            </a:r>
            <a:r>
              <a:rPr lang="en-US" altLang="zh-TW" sz="2800" dirty="0" smtClean="0"/>
              <a:t>Word Embedding </a:t>
            </a:r>
            <a:r>
              <a:rPr lang="zh-TW" altLang="en-US" sz="2800" dirty="0" smtClean="0"/>
              <a:t>的模型都是直接從官網的 </a:t>
            </a:r>
            <a:r>
              <a:rPr lang="en-US" altLang="zh-TW" sz="2800" dirty="0" smtClean="0"/>
              <a:t>Pre-Trained Model </a:t>
            </a:r>
            <a:r>
              <a:rPr lang="zh-TW" altLang="en-US" sz="2800" dirty="0" smtClean="0"/>
              <a:t>下載</a:t>
            </a:r>
            <a:endParaRPr lang="en-US" altLang="zh-TW" sz="2800" dirty="0" smtClean="0"/>
          </a:p>
          <a:p>
            <a:pPr>
              <a:buFont typeface="Arial" pitchFamily="34" charset="0"/>
              <a:buChar char="•"/>
            </a:pPr>
            <a:r>
              <a:rPr lang="zh-TW" altLang="en-US" sz="2800" dirty="0" smtClean="0"/>
              <a:t>中文的話便要自己訓練</a:t>
            </a:r>
            <a:endParaRPr lang="en-US" altLang="zh-TW" sz="2800" dirty="0" smtClean="0"/>
          </a:p>
          <a:p>
            <a:pPr>
              <a:buFont typeface="Arial" pitchFamily="34" charset="0"/>
              <a:buChar char="•"/>
            </a:pPr>
            <a:r>
              <a:rPr lang="zh-TW" altLang="en-US" sz="2800" dirty="0" smtClean="0"/>
              <a:t>英文 </a:t>
            </a:r>
            <a:r>
              <a:rPr lang="en-US" altLang="zh-TW" sz="2800" dirty="0" smtClean="0"/>
              <a:t>Pre-Trained Model </a:t>
            </a:r>
            <a:r>
              <a:rPr lang="zh-TW" altLang="en-US" sz="2800" dirty="0" smtClean="0"/>
              <a:t>時效果比我使用 </a:t>
            </a:r>
            <a:r>
              <a:rPr lang="en-US" altLang="zh-TW" sz="2800" dirty="0" err="1" smtClean="0"/>
              <a:t>Gensim</a:t>
            </a:r>
            <a:r>
              <a:rPr lang="en-US" altLang="zh-TW" sz="2800" dirty="0" smtClean="0"/>
              <a:t> </a:t>
            </a:r>
            <a:r>
              <a:rPr lang="zh-TW" altLang="en-US" sz="2800" dirty="0" smtClean="0"/>
              <a:t>訓練的英文 </a:t>
            </a:r>
            <a:r>
              <a:rPr lang="en-US" altLang="zh-TW" sz="2800" dirty="0" smtClean="0"/>
              <a:t>Wiki </a:t>
            </a:r>
            <a:r>
              <a:rPr lang="zh-TW" altLang="en-US" sz="2800" dirty="0" smtClean="0"/>
              <a:t>還要好</a:t>
            </a:r>
            <a:endParaRPr lang="en-US" altLang="zh-TW" sz="2800" dirty="0" smtClean="0"/>
          </a:p>
          <a:p>
            <a:pPr>
              <a:buFont typeface="Arial" pitchFamily="34" charset="0"/>
              <a:buChar char="•"/>
            </a:pPr>
            <a:r>
              <a:rPr lang="zh-TW" altLang="en-US" sz="2800" dirty="0" smtClean="0"/>
              <a:t>中文上卻差 </a:t>
            </a:r>
            <a:r>
              <a:rPr lang="en-US" altLang="zh-TW" sz="2800" dirty="0" err="1" smtClean="0"/>
              <a:t>Gensim</a:t>
            </a:r>
            <a:r>
              <a:rPr lang="en-US" altLang="zh-TW" sz="2800" dirty="0" smtClean="0"/>
              <a:t> </a:t>
            </a:r>
            <a:r>
              <a:rPr lang="zh-TW" altLang="en-US" sz="2800" dirty="0" smtClean="0"/>
              <a:t>滿多的。</a:t>
            </a:r>
          </a:p>
          <a:p>
            <a:r>
              <a:rPr lang="zh-TW" altLang="en-US" sz="2800" dirty="0" smtClean="0"/>
              <a:t/>
            </a:r>
            <a:br>
              <a:rPr lang="zh-TW" altLang="en-US" sz="2800" dirty="0" smtClean="0"/>
            </a:b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667000" y="304800"/>
            <a:ext cx="38100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lang="en-US" altLang="zh-TW" sz="4800" b="1" kern="0" noProof="0" dirty="0" smtClean="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GLOVE</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841242"/>
            <a:ext cx="8077200" cy="3108543"/>
          </a:xfrm>
          <a:prstGeom prst="rect">
            <a:avLst/>
          </a:prstGeom>
          <a:noFill/>
        </p:spPr>
        <p:txBody>
          <a:bodyPr wrap="square" rtlCol="0">
            <a:spAutoFit/>
          </a:bodyPr>
          <a:lstStyle/>
          <a:p>
            <a:pPr>
              <a:buFont typeface="Arial" pitchFamily="34" charset="0"/>
              <a:buChar char="•"/>
            </a:pPr>
            <a:r>
              <a:rPr lang="en-US" altLang="zh-TW" sz="2800" dirty="0" err="1" smtClean="0"/>
              <a:t>FastText</a:t>
            </a:r>
            <a:r>
              <a:rPr lang="en-US" altLang="zh-TW" sz="2800" dirty="0" smtClean="0"/>
              <a:t> </a:t>
            </a:r>
            <a:r>
              <a:rPr lang="zh-TW" altLang="en-US" sz="2800" dirty="0" smtClean="0"/>
              <a:t>是由 </a:t>
            </a:r>
            <a:r>
              <a:rPr lang="en-US" altLang="zh-TW" sz="2800" dirty="0" err="1" smtClean="0"/>
              <a:t>Facebook</a:t>
            </a:r>
            <a:r>
              <a:rPr lang="en-US" altLang="zh-TW" sz="2800" dirty="0" smtClean="0"/>
              <a:t> </a:t>
            </a:r>
            <a:r>
              <a:rPr lang="zh-TW" altLang="en-US" sz="2800" dirty="0" smtClean="0"/>
              <a:t>開源的工具</a:t>
            </a:r>
            <a:endParaRPr lang="en-US" altLang="zh-TW" sz="2800" dirty="0" smtClean="0"/>
          </a:p>
          <a:p>
            <a:pPr>
              <a:buFont typeface="Arial" pitchFamily="34" charset="0"/>
              <a:buChar char="•"/>
            </a:pPr>
            <a:r>
              <a:rPr lang="zh-TW" altLang="en-US" sz="2800" dirty="0" smtClean="0"/>
              <a:t>除了 </a:t>
            </a:r>
            <a:r>
              <a:rPr lang="en-US" altLang="zh-TW" sz="2800" dirty="0" smtClean="0"/>
              <a:t>NLP </a:t>
            </a:r>
            <a:r>
              <a:rPr lang="zh-TW" altLang="en-US" sz="2800" dirty="0" smtClean="0"/>
              <a:t>相關的函式庫之外也有著機器學習相關的函式庫。</a:t>
            </a:r>
          </a:p>
          <a:p>
            <a:pPr>
              <a:buFont typeface="Arial" pitchFamily="34" charset="0"/>
              <a:buChar char="•"/>
            </a:pPr>
            <a:r>
              <a:rPr lang="zh-TW" altLang="en-US" sz="2800" dirty="0" smtClean="0"/>
              <a:t> </a:t>
            </a:r>
            <a:r>
              <a:rPr lang="en-US" altLang="zh-TW" sz="2800" dirty="0" smtClean="0">
                <a:hlinkClick r:id="rId3"/>
              </a:rPr>
              <a:t>https://fasttext.cc/</a:t>
            </a:r>
            <a:endParaRPr lang="zh-TW" altLang="en-US" sz="2800" dirty="0" smtClean="0"/>
          </a:p>
          <a:p>
            <a:pPr>
              <a:buFont typeface="Arial" pitchFamily="34" charset="0"/>
              <a:buChar char="•"/>
            </a:pPr>
            <a:endParaRPr lang="zh-TW" altLang="en-US" sz="2800" dirty="0" smtClean="0"/>
          </a:p>
          <a:p>
            <a:pPr>
              <a:buFont typeface="Arial" pitchFamily="34" charset="0"/>
              <a:buChar char="•"/>
            </a:pPr>
            <a:r>
              <a:rPr lang="zh-TW" altLang="en-US" sz="2800" dirty="0" smtClean="0"/>
              <a:t/>
            </a:r>
            <a:br>
              <a:rPr lang="zh-TW" altLang="en-US" sz="2800" dirty="0" smtClean="0"/>
            </a:b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667000" y="304800"/>
            <a:ext cx="38100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lang="en-US" altLang="zh-TW" sz="4800" b="1" kern="0" dirty="0" err="1" smtClean="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FastTEXT</a:t>
            </a:r>
            <a:r>
              <a:rPr lang="en-US" altLang="zh-TW" sz="4800" b="1" kern="0" dirty="0" smtClean="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841242"/>
            <a:ext cx="8077200" cy="3539430"/>
          </a:xfrm>
          <a:prstGeom prst="rect">
            <a:avLst/>
          </a:prstGeom>
          <a:noFill/>
        </p:spPr>
        <p:txBody>
          <a:bodyPr wrap="square" rtlCol="0">
            <a:spAutoFit/>
          </a:bodyPr>
          <a:lstStyle/>
          <a:p>
            <a:pPr>
              <a:buFont typeface="Arial" pitchFamily="34" charset="0"/>
              <a:buChar char="•"/>
            </a:pPr>
            <a:r>
              <a:rPr lang="en-US" altLang="zh-TW" sz="2800" dirty="0" smtClean="0"/>
              <a:t>2018 </a:t>
            </a:r>
            <a:r>
              <a:rPr lang="zh-TW" altLang="en-US" sz="2800" dirty="0" smtClean="0"/>
              <a:t>年 </a:t>
            </a:r>
            <a:r>
              <a:rPr lang="en-US" altLang="zh-TW" sz="2800" dirty="0" smtClean="0"/>
              <a:t>3 </a:t>
            </a:r>
            <a:r>
              <a:rPr lang="zh-TW" altLang="en-US" sz="2800" dirty="0" smtClean="0"/>
              <a:t>月 </a:t>
            </a:r>
            <a:r>
              <a:rPr lang="en-US" altLang="zh-TW" sz="2800" dirty="0" smtClean="0"/>
              <a:t>ELMO </a:t>
            </a:r>
            <a:r>
              <a:rPr lang="zh-TW" altLang="en-US" sz="2800" dirty="0" smtClean="0"/>
              <a:t>發表</a:t>
            </a:r>
            <a:endParaRPr lang="en-US" altLang="zh-TW" sz="2800" dirty="0" smtClean="0"/>
          </a:p>
          <a:p>
            <a:pPr>
              <a:buFont typeface="Arial" pitchFamily="34" charset="0"/>
              <a:buChar char="•"/>
            </a:pPr>
            <a:r>
              <a:rPr lang="en-US" altLang="zh-TW" sz="2800" dirty="0" smtClean="0"/>
              <a:t>Word2Vec </a:t>
            </a:r>
            <a:r>
              <a:rPr lang="zh-TW" altLang="en-US" sz="2800" dirty="0" smtClean="0"/>
              <a:t>不同的是，</a:t>
            </a:r>
            <a:r>
              <a:rPr lang="en-US" altLang="zh-TW" sz="2800" dirty="0" smtClean="0"/>
              <a:t>ELMO </a:t>
            </a:r>
            <a:r>
              <a:rPr lang="zh-TW" altLang="en-US" sz="2800" dirty="0" smtClean="0"/>
              <a:t>可以根據不同的情境（使用位置）來給予不同的 </a:t>
            </a:r>
            <a:r>
              <a:rPr lang="en-US" altLang="zh-TW" sz="2800" dirty="0" smtClean="0"/>
              <a:t>Vector</a:t>
            </a:r>
          </a:p>
          <a:p>
            <a:pPr>
              <a:buFont typeface="Arial" pitchFamily="34" charset="0"/>
              <a:buChar char="•"/>
            </a:pPr>
            <a:r>
              <a:rPr lang="zh-TW" altLang="en-US" sz="2800" dirty="0" smtClean="0"/>
              <a:t>在許多 </a:t>
            </a:r>
            <a:r>
              <a:rPr lang="en-US" altLang="zh-TW" sz="2800" dirty="0" smtClean="0"/>
              <a:t>NLP </a:t>
            </a:r>
            <a:r>
              <a:rPr lang="zh-TW" altLang="en-US" sz="2800" dirty="0" smtClean="0"/>
              <a:t>的任務中擁有比單純固定的 </a:t>
            </a:r>
            <a:r>
              <a:rPr lang="en-US" altLang="zh-TW" sz="2800" dirty="0" smtClean="0"/>
              <a:t>Word Vector </a:t>
            </a:r>
            <a:r>
              <a:rPr lang="zh-TW" altLang="en-US" sz="2800" dirty="0" smtClean="0"/>
              <a:t>更好的效能。</a:t>
            </a:r>
          </a:p>
          <a:p>
            <a:pPr>
              <a:buFont typeface="Arial" pitchFamily="34" charset="0"/>
              <a:buChar char="•"/>
            </a:pPr>
            <a:endParaRPr lang="zh-TW" altLang="en-US" sz="2800" dirty="0" smtClean="0"/>
          </a:p>
          <a:p>
            <a:pPr>
              <a:buFont typeface="Arial" pitchFamily="34" charset="0"/>
              <a:buChar char="•"/>
            </a:pPr>
            <a:r>
              <a:rPr lang="zh-TW" altLang="en-US" sz="2800" dirty="0" smtClean="0"/>
              <a:t/>
            </a:r>
            <a:br>
              <a:rPr lang="zh-TW" altLang="en-US" sz="2800" dirty="0" smtClean="0"/>
            </a:b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667000" y="304800"/>
            <a:ext cx="38100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lang="en-US" altLang="zh-TW" sz="4800" b="1" kern="0" dirty="0" smtClean="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ELMO</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8077200" cy="4832092"/>
          </a:xfrm>
          <a:prstGeom prst="rect">
            <a:avLst/>
          </a:prstGeom>
          <a:noFill/>
        </p:spPr>
        <p:txBody>
          <a:bodyPr wrap="square" rtlCol="0">
            <a:spAutoFit/>
          </a:bodyPr>
          <a:lstStyle/>
          <a:p>
            <a:r>
              <a:rPr lang="en-US" altLang="zh-TW" sz="2800" dirty="0" smtClean="0"/>
              <a:t>GPT (</a:t>
            </a:r>
            <a:r>
              <a:rPr lang="zh-TW" altLang="en-US" sz="2800" dirty="0" smtClean="0"/>
              <a:t>或 </a:t>
            </a:r>
            <a:r>
              <a:rPr lang="en-US" altLang="zh-TW" sz="2800" dirty="0" smtClean="0"/>
              <a:t>GPT-2) </a:t>
            </a:r>
            <a:r>
              <a:rPr lang="zh-TW" altLang="en-US" sz="2800" dirty="0" smtClean="0"/>
              <a:t>跟 </a:t>
            </a:r>
            <a:r>
              <a:rPr lang="en-US" altLang="zh-TW" sz="2800" dirty="0" smtClean="0"/>
              <a:t>BERT </a:t>
            </a:r>
            <a:r>
              <a:rPr lang="zh-TW" altLang="en-US" sz="2800" dirty="0" smtClean="0"/>
              <a:t>一樣的東西</a:t>
            </a:r>
            <a:endParaRPr lang="en-US" altLang="zh-TW" sz="2800" dirty="0" smtClean="0"/>
          </a:p>
          <a:p>
            <a:r>
              <a:rPr lang="en-US" altLang="zh-TW" sz="2800" dirty="0" smtClean="0"/>
              <a:t>BERT </a:t>
            </a:r>
            <a:r>
              <a:rPr lang="zh-TW" altLang="en-US" sz="2800" dirty="0" smtClean="0"/>
              <a:t>是 </a:t>
            </a:r>
            <a:r>
              <a:rPr lang="en-US" altLang="zh-TW" sz="2800" dirty="0" smtClean="0"/>
              <a:t>2018 </a:t>
            </a:r>
            <a:r>
              <a:rPr lang="zh-TW" altLang="en-US" sz="2800" dirty="0" smtClean="0"/>
              <a:t>年 </a:t>
            </a:r>
            <a:r>
              <a:rPr lang="en-US" altLang="zh-TW" sz="2800" dirty="0" smtClean="0"/>
              <a:t>11 </a:t>
            </a:r>
            <a:r>
              <a:rPr lang="zh-TW" altLang="en-US" sz="2800" dirty="0" smtClean="0"/>
              <a:t>月由 </a:t>
            </a:r>
            <a:r>
              <a:rPr lang="en-US" altLang="zh-TW" sz="2800" dirty="0" smtClean="0"/>
              <a:t>Google </a:t>
            </a:r>
            <a:r>
              <a:rPr lang="zh-TW" altLang="en-US" sz="2800" dirty="0" smtClean="0"/>
              <a:t>發表的工具</a:t>
            </a:r>
            <a:endParaRPr lang="en-US" altLang="zh-TW" sz="2800" dirty="0" smtClean="0"/>
          </a:p>
          <a:p>
            <a:r>
              <a:rPr lang="zh-TW" altLang="en-US" sz="2800" dirty="0" smtClean="0"/>
              <a:t>全名為 </a:t>
            </a:r>
            <a:r>
              <a:rPr lang="en-US" altLang="zh-TW" sz="2800" dirty="0" err="1" smtClean="0"/>
              <a:t>Bidrectional</a:t>
            </a:r>
            <a:r>
              <a:rPr lang="en-US" altLang="zh-TW" sz="2800" dirty="0" smtClean="0"/>
              <a:t> Encoder Representation from Transformers</a:t>
            </a:r>
          </a:p>
          <a:p>
            <a:r>
              <a:rPr lang="zh-TW" altLang="en-US" sz="2800" dirty="0" smtClean="0"/>
              <a:t>顧名思義，這便是 </a:t>
            </a:r>
            <a:r>
              <a:rPr lang="en-US" altLang="zh-TW" sz="2800" dirty="0" smtClean="0"/>
              <a:t>Transformer </a:t>
            </a:r>
            <a:r>
              <a:rPr lang="zh-TW" altLang="en-US" sz="2800" dirty="0" smtClean="0"/>
              <a:t>的模型構成</a:t>
            </a:r>
          </a:p>
          <a:p>
            <a:r>
              <a:rPr lang="en-US" altLang="zh-TW" sz="2800" dirty="0" smtClean="0"/>
              <a:t>Hugging Face </a:t>
            </a:r>
            <a:r>
              <a:rPr lang="zh-TW" altLang="en-US" sz="2800" dirty="0" smtClean="0"/>
              <a:t>的 </a:t>
            </a:r>
            <a:r>
              <a:rPr lang="en-US" altLang="zh-TW" sz="2800" dirty="0" smtClean="0"/>
              <a:t>Transformer:</a:t>
            </a:r>
          </a:p>
          <a:p>
            <a:r>
              <a:rPr lang="zh-TW" altLang="en-US" sz="2800" dirty="0" smtClean="0"/>
              <a:t>用 </a:t>
            </a:r>
            <a:r>
              <a:rPr lang="en-US" altLang="zh-TW" sz="2800" dirty="0" smtClean="0"/>
              <a:t>LSTM </a:t>
            </a:r>
            <a:r>
              <a:rPr lang="zh-TW" altLang="en-US" sz="2800" dirty="0" smtClean="0"/>
              <a:t>和 </a:t>
            </a:r>
            <a:r>
              <a:rPr lang="en-US" altLang="zh-TW" sz="2800" dirty="0" smtClean="0"/>
              <a:t>RNN </a:t>
            </a:r>
            <a:r>
              <a:rPr lang="zh-TW" altLang="en-US" sz="2800" dirty="0" smtClean="0"/>
              <a:t>來進行經典資料集 </a:t>
            </a:r>
            <a:r>
              <a:rPr lang="en-US" altLang="zh-TW" sz="2800" dirty="0" smtClean="0"/>
              <a:t>IMDB </a:t>
            </a:r>
            <a:r>
              <a:rPr lang="zh-TW" altLang="en-US" sz="2800" dirty="0" smtClean="0"/>
              <a:t>的評論分類最高只有到 </a:t>
            </a:r>
            <a:r>
              <a:rPr lang="en-US" altLang="zh-TW" sz="2800" dirty="0" smtClean="0"/>
              <a:t>Accuracy 87 %</a:t>
            </a:r>
            <a:r>
              <a:rPr lang="zh-TW" altLang="en-US" sz="2800" dirty="0" smtClean="0"/>
              <a:t>。</a:t>
            </a:r>
          </a:p>
          <a:p>
            <a:r>
              <a:rPr lang="zh-TW" altLang="en-US" sz="2800" dirty="0" smtClean="0"/>
              <a:t>那只使用了 </a:t>
            </a:r>
            <a:r>
              <a:rPr lang="en-US" altLang="zh-TW" sz="2800" dirty="0" err="1" smtClean="0"/>
              <a:t>Scikit</a:t>
            </a:r>
            <a:r>
              <a:rPr lang="en-US" altLang="zh-TW" sz="2800" dirty="0" smtClean="0"/>
              <a:t> Learn </a:t>
            </a:r>
            <a:r>
              <a:rPr lang="zh-TW" altLang="en-US" sz="2800" dirty="0" smtClean="0"/>
              <a:t>達到了 </a:t>
            </a:r>
            <a:r>
              <a:rPr lang="en-US" altLang="zh-TW" sz="2800" dirty="0" smtClean="0"/>
              <a:t>90 %</a:t>
            </a:r>
            <a:r>
              <a:rPr lang="zh-TW" altLang="en-US" sz="2800" dirty="0" smtClean="0"/>
              <a:t>，</a:t>
            </a:r>
          </a:p>
          <a:p>
            <a:r>
              <a:rPr lang="en-US" altLang="zh-TW" sz="2800" dirty="0" smtClean="0"/>
              <a:t>Embedding </a:t>
            </a:r>
            <a:r>
              <a:rPr lang="zh-TW" altLang="en-US" sz="2800" dirty="0" smtClean="0"/>
              <a:t>改為了使用 </a:t>
            </a:r>
            <a:r>
              <a:rPr lang="en-US" altLang="zh-TW" sz="2800" dirty="0" smtClean="0"/>
              <a:t>Transformer </a:t>
            </a:r>
            <a:r>
              <a:rPr lang="zh-TW" altLang="en-US" sz="2800" dirty="0" smtClean="0"/>
              <a:t>的 </a:t>
            </a:r>
            <a:r>
              <a:rPr lang="en-US" altLang="zh-TW" sz="2800" dirty="0" smtClean="0"/>
              <a:t>BERT</a:t>
            </a:r>
            <a:r>
              <a:rPr lang="zh-TW" altLang="en-US" sz="2800" dirty="0" smtClean="0"/>
              <a:t>。</a:t>
            </a:r>
          </a:p>
          <a:p>
            <a:r>
              <a:rPr lang="en-US" altLang="zh-TW" sz="2800" dirty="0" smtClean="0"/>
              <a:t>93.59 %</a:t>
            </a: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3733800" y="304800"/>
            <a:ext cx="38100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lang="en-US" altLang="zh-TW" sz="4800" b="1" kern="0" noProof="0" dirty="0" smtClean="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BERT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841242"/>
            <a:ext cx="8077200" cy="3170099"/>
          </a:xfrm>
          <a:prstGeom prst="rect">
            <a:avLst/>
          </a:prstGeom>
          <a:noFill/>
        </p:spPr>
        <p:txBody>
          <a:bodyPr wrap="square" rtlCol="0">
            <a:spAutoFit/>
          </a:bodyPr>
          <a:lstStyle/>
          <a:p>
            <a:pPr marL="361950" indent="-361950">
              <a:buFont typeface="Arial" panose="020B0604020202020204" pitchFamily="34" charset="0"/>
              <a:buChar char="•"/>
            </a:pPr>
            <a:r>
              <a:rPr lang="en-US" altLang="zh-TW" sz="4000" dirty="0" smtClean="0"/>
              <a:t>x </a:t>
            </a:r>
            <a:r>
              <a:rPr lang="zh-TW" altLang="en-US" sz="4000" dirty="0" smtClean="0"/>
              <a:t>就是上面提到的</a:t>
            </a:r>
            <a:r>
              <a:rPr lang="en-US" altLang="zh-TW" sz="4000" dirty="0" smtClean="0"/>
              <a:t>one-hot encoder </a:t>
            </a:r>
            <a:r>
              <a:rPr lang="zh-TW" altLang="en-US" sz="4000" dirty="0" smtClean="0"/>
              <a:t>形式的輸入</a:t>
            </a:r>
            <a:endParaRPr lang="en-US" altLang="zh-TW" sz="4000" dirty="0" smtClean="0"/>
          </a:p>
          <a:p>
            <a:pPr marL="361950" indent="-361950">
              <a:buFont typeface="Arial" panose="020B0604020202020204" pitchFamily="34" charset="0"/>
              <a:buChar char="•"/>
            </a:pPr>
            <a:r>
              <a:rPr lang="en-US" altLang="zh-TW" sz="4000" dirty="0" smtClean="0"/>
              <a:t>y </a:t>
            </a:r>
            <a:r>
              <a:rPr lang="zh-TW" altLang="en-US" sz="4000" dirty="0" smtClean="0"/>
              <a:t>是在這</a:t>
            </a:r>
            <a:r>
              <a:rPr lang="en-US" altLang="zh-TW" sz="4000" dirty="0" smtClean="0"/>
              <a:t>V </a:t>
            </a:r>
            <a:r>
              <a:rPr lang="zh-TW" altLang="en-US" sz="4000" dirty="0" smtClean="0"/>
              <a:t>個詞上輸出的概率</a:t>
            </a:r>
            <a:endParaRPr lang="en-US" altLang="zh-TW" sz="4000" dirty="0" smtClean="0"/>
          </a:p>
          <a:p>
            <a:pPr marL="361950" indent="-361950">
              <a:buFont typeface="Arial" panose="020B0604020202020204" pitchFamily="34" charset="0"/>
              <a:buChar char="•"/>
            </a:pPr>
            <a:r>
              <a:rPr lang="zh-TW" altLang="en-US" sz="4000" dirty="0" smtClean="0"/>
              <a:t>我們希望跟真實的</a:t>
            </a:r>
            <a:r>
              <a:rPr lang="en-US" altLang="zh-TW" sz="4000" dirty="0" smtClean="0"/>
              <a:t>y</a:t>
            </a:r>
            <a:r>
              <a:rPr lang="zh-TW" altLang="en-US" sz="4000" dirty="0" smtClean="0"/>
              <a:t>的</a:t>
            </a:r>
            <a:r>
              <a:rPr lang="en-US" altLang="zh-TW" sz="4000" dirty="0" smtClean="0"/>
              <a:t>one-hot encoder </a:t>
            </a:r>
            <a:r>
              <a:rPr lang="zh-TW" altLang="en-US" sz="4000" dirty="0" smtClean="0"/>
              <a:t>一樣</a:t>
            </a:r>
            <a:endParaRPr kumimoji="1" lang="en-US" altLang="zh-TW" sz="4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828800" y="304800"/>
            <a:ext cx="5943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lang="zh-TW" altLang="en-US" sz="4800" b="1" kern="0" dirty="0" smtClean="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神經網路的表示方法</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304800"/>
            <a:ext cx="5943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lang="zh-TW" altLang="en-US" sz="4800" b="1" kern="0" dirty="0" smtClean="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神經網路的表示方法</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pic>
        <p:nvPicPr>
          <p:cNvPr id="5122" name="Picture 2"/>
          <p:cNvPicPr>
            <a:picLocks noChangeAspect="1" noChangeArrowheads="1"/>
          </p:cNvPicPr>
          <p:nvPr/>
        </p:nvPicPr>
        <p:blipFill>
          <a:blip r:embed="rId3" cstate="print"/>
          <a:srcRect/>
          <a:stretch>
            <a:fillRect/>
          </a:stretch>
        </p:blipFill>
        <p:spPr bwMode="auto">
          <a:xfrm>
            <a:off x="685800" y="1524000"/>
            <a:ext cx="7911106" cy="4495800"/>
          </a:xfrm>
          <a:prstGeom prst="rect">
            <a:avLst/>
          </a:prstGeom>
          <a:noFill/>
          <a:ln w="9525">
            <a:noFill/>
            <a:miter lim="800000"/>
            <a:headEnd/>
            <a:tailEnd/>
          </a:ln>
        </p:spPr>
      </p:pic>
    </p:spTree>
    <p:extLst>
      <p:ext uri="{BB962C8B-B14F-4D97-AF65-F5344CB8AC3E}">
        <p14:creationId xmlns:p14="http://schemas.microsoft.com/office/powerpoint/2010/main" xmlns="" val="52240579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2581</TotalTime>
  <Words>5031</Words>
  <Application>Microsoft Office PowerPoint</Application>
  <PresentationFormat>如螢幕大小 (4:3)</PresentationFormat>
  <Paragraphs>578</Paragraphs>
  <Slides>138</Slides>
  <Notes>37</Notes>
  <HiddenSlides>0</HiddenSlides>
  <MMClips>0</MMClips>
  <ScaleCrop>false</ScaleCrop>
  <HeadingPairs>
    <vt:vector size="4" baseType="variant">
      <vt:variant>
        <vt:lpstr>佈景主題</vt:lpstr>
      </vt:variant>
      <vt:variant>
        <vt:i4>1</vt:i4>
      </vt:variant>
      <vt:variant>
        <vt:lpstr>投影片標題</vt:lpstr>
      </vt:variant>
      <vt:variant>
        <vt:i4>138</vt:i4>
      </vt:variant>
    </vt:vector>
  </HeadingPairs>
  <TitlesOfParts>
    <vt:vector size="139" baseType="lpstr">
      <vt:lpstr>Office 佈景主題</vt:lpstr>
      <vt:lpstr>Word Embeddings</vt:lpstr>
      <vt:lpstr>Language Meanings</vt:lpstr>
      <vt:lpstr>用電腦處理文字的失敗</vt:lpstr>
      <vt:lpstr>困難的地方</vt:lpstr>
      <vt:lpstr>消除歧義的重要性</vt:lpstr>
      <vt:lpstr>中文的困難度</vt:lpstr>
      <vt:lpstr>從句子下手</vt:lpstr>
      <vt:lpstr>NLP最經典的一段話</vt:lpstr>
      <vt:lpstr>前後文(Context)造就出詞義</vt:lpstr>
      <vt:lpstr>Word Representation</vt:lpstr>
      <vt:lpstr>Words are symbols</vt:lpstr>
      <vt:lpstr>電腦比較習慣的資料</vt:lpstr>
      <vt:lpstr>電腦比較習慣的資料</vt:lpstr>
      <vt:lpstr>適合在記憶體中儲存的資料</vt:lpstr>
      <vt:lpstr>文字變成電腦可處理的值</vt:lpstr>
      <vt:lpstr>文字變成數值的目的</vt:lpstr>
      <vt:lpstr>Word embedding的輸入</vt:lpstr>
      <vt:lpstr>Word embedding的輸出</vt:lpstr>
      <vt:lpstr>兩種文字向量類別</vt:lpstr>
      <vt:lpstr>兩種文字向量類別</vt:lpstr>
      <vt:lpstr>One-Hot representation</vt:lpstr>
      <vt:lpstr>One-Hot representation</vt:lpstr>
      <vt:lpstr>One-Hot的問題</vt:lpstr>
      <vt:lpstr>One-Hot的問題解決</vt:lpstr>
      <vt:lpstr>Bag of words(詞袋模型)</vt:lpstr>
      <vt:lpstr>Bag of words(詞袋模型)</vt:lpstr>
      <vt:lpstr>Bag of words(詞袋模型)</vt:lpstr>
      <vt:lpstr>Bag of words(詞袋模型)</vt:lpstr>
      <vt:lpstr>Bag of words(詞袋模型)</vt:lpstr>
      <vt:lpstr>Bag of words(詞袋模型)</vt:lpstr>
      <vt:lpstr>Bag of words(詞袋模型)</vt:lpstr>
      <vt:lpstr>Bag of words(詞袋模型)</vt:lpstr>
      <vt:lpstr>Bag of words(詞袋模型問題)</vt:lpstr>
      <vt:lpstr>Counting Base</vt:lpstr>
      <vt:lpstr>TF-IDF</vt:lpstr>
      <vt:lpstr>Word Embedding</vt:lpstr>
      <vt:lpstr>Word Embedding</vt:lpstr>
      <vt:lpstr>Word Embedding</vt:lpstr>
      <vt:lpstr>Word Embedding</vt:lpstr>
      <vt:lpstr>Word Embedding</vt:lpstr>
      <vt:lpstr>Word Embedding</vt:lpstr>
      <vt:lpstr>Word Embedding</vt:lpstr>
      <vt:lpstr>Language Models</vt:lpstr>
      <vt:lpstr>Language Models</vt:lpstr>
      <vt:lpstr>語言模型</vt:lpstr>
      <vt:lpstr>語言模型</vt:lpstr>
      <vt:lpstr>語言模型的成份</vt:lpstr>
      <vt:lpstr>語言模型的應用範例</vt:lpstr>
      <vt:lpstr>統計語言模型</vt:lpstr>
      <vt:lpstr>統計語言模型</vt:lpstr>
      <vt:lpstr>訓練統計語言模型</vt:lpstr>
      <vt:lpstr>統計語言模型表示法</vt:lpstr>
      <vt:lpstr>單純貝氏</vt:lpstr>
      <vt:lpstr>單純貝氏的問題</vt:lpstr>
      <vt:lpstr>馬可夫假設</vt:lpstr>
      <vt:lpstr>N-gram模型</vt:lpstr>
      <vt:lpstr>N-gram模型</vt:lpstr>
      <vt:lpstr>N-gram模型</vt:lpstr>
      <vt:lpstr>1-gram範例</vt:lpstr>
      <vt:lpstr>2-gram範例</vt:lpstr>
      <vt:lpstr>2-gram範例</vt:lpstr>
      <vt:lpstr>2-gram範例</vt:lpstr>
      <vt:lpstr>2-gram範例</vt:lpstr>
      <vt:lpstr>2-gram範例</vt:lpstr>
      <vt:lpstr>2-gram範例</vt:lpstr>
      <vt:lpstr>N-gram處理中文</vt:lpstr>
      <vt:lpstr>N-gram的問題</vt:lpstr>
      <vt:lpstr>N-gram的問題</vt:lpstr>
      <vt:lpstr>N-gram的問題</vt:lpstr>
      <vt:lpstr>N-gram的問題</vt:lpstr>
      <vt:lpstr>神經網路語言模型</vt:lpstr>
      <vt:lpstr>神經網路模型</vt:lpstr>
      <vt:lpstr>神經網路模型</vt:lpstr>
      <vt:lpstr>神經網路模型</vt:lpstr>
      <vt:lpstr>投射到低維度的相似性</vt:lpstr>
      <vt:lpstr>共享參數</vt:lpstr>
      <vt:lpstr>共享參數</vt:lpstr>
      <vt:lpstr>共享參數</vt:lpstr>
      <vt:lpstr>訓練模型</vt:lpstr>
      <vt:lpstr>Continuous Bag of words(CBOW)</vt:lpstr>
      <vt:lpstr>Continuous Bag of words(CBOW)</vt:lpstr>
      <vt:lpstr>Continuous Bag of words(CBOW)</vt:lpstr>
      <vt:lpstr>Continuous Bag of words(CBOW)</vt:lpstr>
      <vt:lpstr>Continuous Bag of words(CBOW)</vt:lpstr>
      <vt:lpstr>Skip-Gram</vt:lpstr>
      <vt:lpstr>Skip-Gram</vt:lpstr>
      <vt:lpstr>Skip-Gram</vt:lpstr>
      <vt:lpstr>Skip-Gram</vt:lpstr>
      <vt:lpstr>Skip-Gram</vt:lpstr>
      <vt:lpstr>Word2vec</vt:lpstr>
      <vt:lpstr>投影片 91</vt:lpstr>
      <vt:lpstr>投影片 92</vt:lpstr>
      <vt:lpstr>投影片 93</vt:lpstr>
      <vt:lpstr>投影片 94</vt:lpstr>
      <vt:lpstr>投影片 95</vt:lpstr>
      <vt:lpstr>投影片 96</vt:lpstr>
      <vt:lpstr>投影片 97</vt:lpstr>
      <vt:lpstr>投影片 98</vt:lpstr>
      <vt:lpstr>投影片 99</vt:lpstr>
      <vt:lpstr>投影片 100</vt:lpstr>
      <vt:lpstr>投影片 101</vt:lpstr>
      <vt:lpstr>投影片 102</vt:lpstr>
      <vt:lpstr>投影片 103</vt:lpstr>
      <vt:lpstr>投影片 104</vt:lpstr>
      <vt:lpstr>投影片 105</vt:lpstr>
      <vt:lpstr>投影片 106</vt:lpstr>
      <vt:lpstr>投影片 107</vt:lpstr>
      <vt:lpstr>投影片 108</vt:lpstr>
      <vt:lpstr>投影片 109</vt:lpstr>
      <vt:lpstr>投影片 110</vt:lpstr>
      <vt:lpstr>投影片 111</vt:lpstr>
      <vt:lpstr>投影片 112</vt:lpstr>
      <vt:lpstr>投影片 113</vt:lpstr>
      <vt:lpstr>投影片 114</vt:lpstr>
      <vt:lpstr>投影片 115</vt:lpstr>
      <vt:lpstr>投影片 116</vt:lpstr>
      <vt:lpstr>投影片 117</vt:lpstr>
      <vt:lpstr>投影片 118</vt:lpstr>
      <vt:lpstr>投影片 119</vt:lpstr>
      <vt:lpstr>投影片 120</vt:lpstr>
      <vt:lpstr>投影片 121</vt:lpstr>
      <vt:lpstr>投影片 122</vt:lpstr>
      <vt:lpstr>投影片 123</vt:lpstr>
      <vt:lpstr>投影片 124</vt:lpstr>
      <vt:lpstr>投影片 125</vt:lpstr>
      <vt:lpstr>投影片 126</vt:lpstr>
      <vt:lpstr>Word2vec用數學可算出詞關聯</vt:lpstr>
      <vt:lpstr>Word2vec用數學可算出詞關聯</vt:lpstr>
      <vt:lpstr>多語言word2vec對應</vt:lpstr>
      <vt:lpstr>對影像的embedding</vt:lpstr>
      <vt:lpstr>投影片 131</vt:lpstr>
      <vt:lpstr>投影片 132</vt:lpstr>
      <vt:lpstr>投影片 133</vt:lpstr>
      <vt:lpstr>投影片 134</vt:lpstr>
      <vt:lpstr>投影片 135</vt:lpstr>
      <vt:lpstr>投影片 136</vt:lpstr>
      <vt:lpstr>參考資料</vt:lpstr>
      <vt:lpstr>參考資料</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joshhu</dc:creator>
  <cp:lastModifiedBy>joshhu</cp:lastModifiedBy>
  <cp:revision>233</cp:revision>
  <dcterms:created xsi:type="dcterms:W3CDTF">2020-04-07T07:35:27Z</dcterms:created>
  <dcterms:modified xsi:type="dcterms:W3CDTF">2020-06-14T07:51:58Z</dcterms:modified>
</cp:coreProperties>
</file>